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315" r:id="rId3"/>
    <p:sldId id="317" r:id="rId4"/>
    <p:sldId id="316" r:id="rId5"/>
    <p:sldId id="275" r:id="rId6"/>
    <p:sldId id="299" r:id="rId7"/>
    <p:sldId id="301" r:id="rId8"/>
    <p:sldId id="302" r:id="rId9"/>
    <p:sldId id="278" r:id="rId10"/>
    <p:sldId id="314" r:id="rId11"/>
    <p:sldId id="305" r:id="rId12"/>
    <p:sldId id="306" r:id="rId13"/>
    <p:sldId id="286" r:id="rId14"/>
    <p:sldId id="287" r:id="rId15"/>
    <p:sldId id="307" r:id="rId16"/>
    <p:sldId id="308" r:id="rId17"/>
    <p:sldId id="290" r:id="rId18"/>
    <p:sldId id="291" r:id="rId19"/>
    <p:sldId id="309" r:id="rId20"/>
    <p:sldId id="311" r:id="rId21"/>
    <p:sldId id="310" r:id="rId22"/>
    <p:sldId id="298" r:id="rId23"/>
    <p:sldId id="268" r:id="rId24"/>
    <p:sldId id="270" r:id="rId25"/>
    <p:sldId id="27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7" autoAdjust="0"/>
    <p:restoredTop sz="94660"/>
  </p:normalViewPr>
  <p:slideViewPr>
    <p:cSldViewPr>
      <p:cViewPr varScale="1">
        <p:scale>
          <a:sx n="62" d="100"/>
          <a:sy n="62" d="100"/>
        </p:scale>
        <p:origin x="25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353291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372256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355037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3" name="Прямоугольник 2"/>
          <p:cNvSpPr/>
          <p:nvPr userDrawn="1"/>
        </p:nvSpPr>
        <p:spPr>
          <a:xfrm>
            <a:off x="0" y="0"/>
            <a:ext cx="9144000"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ru-RU" sz="1400" i="1" dirty="0">
                <a:solidFill>
                  <a:srgbClr val="7F7F7F"/>
                </a:solidFill>
                <a:cs typeface="Arial" pitchFamily="34" charset="0"/>
                <a:sym typeface="Symbol" pitchFamily="18" charset="2"/>
              </a:rPr>
              <a:t>Множества и логика в задачах ЕГЭ по информатике</a:t>
            </a:r>
            <a:endParaRPr lang="ru-RU" sz="1400" i="1" dirty="0">
              <a:solidFill>
                <a:srgbClr val="7F7F7F"/>
              </a:solidFill>
              <a:cs typeface="Arial" pitchFamily="34" charset="0"/>
            </a:endParaRPr>
          </a:p>
        </p:txBody>
      </p:sp>
      <p:sp>
        <p:nvSpPr>
          <p:cNvPr id="4" name="Прямоугольник 3"/>
          <p:cNvSpPr/>
          <p:nvPr userDrawn="1"/>
        </p:nvSpPr>
        <p:spPr>
          <a:xfrm>
            <a:off x="0" y="6572250"/>
            <a:ext cx="9144000"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Symbol" pitchFamily="18" charset="2"/>
              <a:buChar char="Ó"/>
              <a:tabLst>
                <a:tab pos="8789988" algn="r"/>
              </a:tabLst>
              <a:defRPr/>
            </a:pPr>
            <a:r>
              <a:rPr lang="ru-RU" sz="1400" i="1" dirty="0">
                <a:solidFill>
                  <a:srgbClr val="7F7F7F"/>
                </a:solidFill>
                <a:cs typeface="Arial" pitchFamily="34" charset="0"/>
                <a:sym typeface="Symbol" pitchFamily="18" charset="2"/>
              </a:rPr>
              <a:t>К.Ю. Поляков, 2015 	</a:t>
            </a:r>
            <a:r>
              <a:rPr lang="en-US" sz="1400" i="1" dirty="0">
                <a:solidFill>
                  <a:srgbClr val="7F7F7F"/>
                </a:solidFill>
                <a:cs typeface="Arial" pitchFamily="34" charset="0"/>
                <a:sym typeface="Symbol" pitchFamily="18" charset="2"/>
              </a:rPr>
              <a:t>http://kpolyakov.spb.ru</a:t>
            </a:r>
            <a:endParaRPr lang="ru-RU" sz="1400" i="1" dirty="0">
              <a:solidFill>
                <a:srgbClr val="7F7F7F"/>
              </a:solidFill>
              <a:cs typeface="Arial" pitchFamily="34" charset="0"/>
              <a:sym typeface="Symbol" pitchFamily="18" charset="2"/>
            </a:endParaRPr>
          </a:p>
        </p:txBody>
      </p:sp>
      <p:sp>
        <p:nvSpPr>
          <p:cNvPr id="5" name="Line 2"/>
          <p:cNvSpPr>
            <a:spLocks noChangeShapeType="1"/>
          </p:cNvSpPr>
          <p:nvPr userDrawn="1"/>
        </p:nvSpPr>
        <p:spPr bwMode="auto">
          <a:xfrm>
            <a:off x="376238" y="795338"/>
            <a:ext cx="846455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11" name="Заголовок 1"/>
          <p:cNvSpPr>
            <a:spLocks noGrp="1"/>
          </p:cNvSpPr>
          <p:nvPr>
            <p:ph type="title"/>
          </p:nvPr>
        </p:nvSpPr>
        <p:spPr>
          <a:xfrm>
            <a:off x="310718" y="301272"/>
            <a:ext cx="8376082" cy="471086"/>
          </a:xfrm>
        </p:spPr>
        <p:txBody>
          <a:bodyPr/>
          <a:lstStyle>
            <a:lvl1pPr algn="l">
              <a:defRPr sz="3000" b="1"/>
            </a:lvl1pPr>
          </a:lstStyle>
          <a:p>
            <a:r>
              <a:rPr lang="ru-RU" dirty="0" smtClean="0"/>
              <a:t>Образец заголовка</a:t>
            </a:r>
            <a:endParaRPr lang="ru-RU" dirty="0"/>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a:xfrm>
            <a:off x="7004050" y="-20638"/>
            <a:ext cx="2133600" cy="476251"/>
          </a:xfrm>
        </p:spPr>
        <p:txBody>
          <a:bodyPr/>
          <a:lstStyle>
            <a:lvl1pPr>
              <a:defRPr smtClean="0"/>
            </a:lvl1pPr>
          </a:lstStyle>
          <a:p>
            <a:pPr>
              <a:defRPr/>
            </a:pPr>
            <a:fld id="{586B4648-7D52-42DD-8F1E-BB6159CD9F42}" type="slidenum">
              <a:rPr lang="ru-RU" altLang="ru-RU"/>
              <a:pPr>
                <a:defRPr/>
              </a:pPr>
              <a:t>‹#›</a:t>
            </a:fld>
            <a:endParaRPr lang="ru-RU" altLang="ru-RU"/>
          </a:p>
        </p:txBody>
      </p:sp>
    </p:spTree>
    <p:extLst>
      <p:ext uri="{BB962C8B-B14F-4D97-AF65-F5344CB8AC3E}">
        <p14:creationId xmlns:p14="http://schemas.microsoft.com/office/powerpoint/2010/main" val="199994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319147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414897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148179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42407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297090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342550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387114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FBA083B-47D1-4DD0-B15D-6561C057CD95}" type="datetimeFigureOut">
              <a:rPr lang="ru-RU" smtClean="0"/>
              <a:pPr/>
              <a:t>23.04.2016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E61A60-9957-4F0B-A336-C3EBFC559FF8}" type="slidenum">
              <a:rPr lang="ru-RU" smtClean="0"/>
              <a:pPr/>
              <a:t>‹#›</a:t>
            </a:fld>
            <a:endParaRPr lang="ru-RU"/>
          </a:p>
        </p:txBody>
      </p:sp>
    </p:spTree>
    <p:extLst>
      <p:ext uri="{BB962C8B-B14F-4D97-AF65-F5344CB8AC3E}">
        <p14:creationId xmlns:p14="http://schemas.microsoft.com/office/powerpoint/2010/main" val="111769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BA083B-47D1-4DD0-B15D-6561C057CD95}" type="datetimeFigureOut">
              <a:rPr lang="ru-RU" smtClean="0"/>
              <a:pPr/>
              <a:t>23.04.2016</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E61A60-9957-4F0B-A336-C3EBFC559FF8}" type="slidenum">
              <a:rPr lang="ru-RU" smtClean="0"/>
              <a:pPr/>
              <a:t>‹#›</a:t>
            </a:fld>
            <a:endParaRPr lang="ru-RU"/>
          </a:p>
        </p:txBody>
      </p:sp>
    </p:spTree>
    <p:extLst>
      <p:ext uri="{BB962C8B-B14F-4D97-AF65-F5344CB8AC3E}">
        <p14:creationId xmlns:p14="http://schemas.microsoft.com/office/powerpoint/2010/main" val="17966141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81000" y="4853411"/>
            <a:ext cx="8458200" cy="1671933"/>
          </a:xfrm>
        </p:spPr>
        <p:txBody>
          <a:bodyPr>
            <a:normAutofit/>
          </a:bodyPr>
          <a:lstStyle/>
          <a:p>
            <a:pPr algn="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Учитель информатики</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МБОУ «Школа №70»</a:t>
            </a:r>
            <a:br>
              <a:rPr lang="ru-RU" sz="1800" b="1" dirty="0" smtClean="0">
                <a:latin typeface="Times New Roman" pitchFamily="18" charset="0"/>
                <a:cs typeface="Times New Roman" pitchFamily="18" charset="0"/>
              </a:rPr>
            </a:br>
            <a:r>
              <a:rPr lang="ru-RU" sz="1800" b="1" dirty="0" err="1" smtClean="0">
                <a:latin typeface="Times New Roman" pitchFamily="18" charset="0"/>
                <a:cs typeface="Times New Roman" pitchFamily="18" charset="0"/>
              </a:rPr>
              <a:t>Халаманова</a:t>
            </a:r>
            <a:r>
              <a:rPr lang="ru-RU" sz="1800" b="1" dirty="0" smtClean="0">
                <a:latin typeface="Times New Roman" pitchFamily="18" charset="0"/>
                <a:cs typeface="Times New Roman" pitchFamily="18" charset="0"/>
              </a:rPr>
              <a:t> Т.Ю.</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2016</a:t>
            </a:r>
            <a:r>
              <a:rPr lang="ru-RU" sz="1800" dirty="0" smtClean="0"/>
              <a:t>                 </a:t>
            </a:r>
            <a:endParaRPr lang="ru-RU" sz="1800" dirty="0"/>
          </a:p>
        </p:txBody>
      </p:sp>
      <p:sp>
        <p:nvSpPr>
          <p:cNvPr id="5" name="Подзаголовок 4"/>
          <p:cNvSpPr>
            <a:spLocks noGrp="1"/>
          </p:cNvSpPr>
          <p:nvPr>
            <p:ph type="subTitle" idx="1"/>
          </p:nvPr>
        </p:nvSpPr>
        <p:spPr>
          <a:xfrm>
            <a:off x="412490" y="404664"/>
            <a:ext cx="8458200" cy="3384376"/>
          </a:xfrm>
        </p:spPr>
        <p:txBody>
          <a:bodyPr>
            <a:normAutofit/>
          </a:bodyPr>
          <a:lstStyle/>
          <a:p>
            <a:pPr algn="ctr"/>
            <a:r>
              <a:rPr lang="ru-RU" sz="4400" b="1" dirty="0">
                <a:solidFill>
                  <a:srgbClr val="000099"/>
                </a:solidFill>
                <a:latin typeface="Times New Roman, serif"/>
              </a:rPr>
              <a:t>Эффективные технологии подготовки к государственной итоговой аттестации в формате </a:t>
            </a:r>
            <a:r>
              <a:rPr lang="ru-RU" sz="4400" b="1" dirty="0" smtClean="0">
                <a:solidFill>
                  <a:srgbClr val="000099"/>
                </a:solidFill>
                <a:latin typeface="Times New Roman, serif"/>
              </a:rPr>
              <a:t>ЕГЭ. Критерии оценивания.</a:t>
            </a:r>
            <a:endParaRPr lang="ru-RU" sz="4400" b="1" dirty="0">
              <a:solidFill>
                <a:srgbClr val="000099"/>
              </a:solidFill>
              <a:latin typeface="Times New Roman" pitchFamily="18" charset="0"/>
              <a:cs typeface="Times New Roman" pitchFamily="18" charset="0"/>
            </a:endParaRPr>
          </a:p>
        </p:txBody>
      </p:sp>
      <p:pic>
        <p:nvPicPr>
          <p:cNvPr id="7" name="Рисунок 6" descr="http://im1-tub-ru.yandex.net/i?id=4ca0171b6eaf740d676c873726712187-110-144&amp;n=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221088"/>
            <a:ext cx="3059832" cy="2304256"/>
          </a:xfrm>
          <a:prstGeom prst="rect">
            <a:avLst/>
          </a:prstGeom>
          <a:noFill/>
          <a:ln>
            <a:noFill/>
          </a:ln>
          <a:effectLst>
            <a:softEdge rad="317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Задание 23 (9,4%)</a:t>
            </a:r>
            <a:endParaRPr lang="ru-RU" b="1"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
        <p:nvSpPr>
          <p:cNvPr id="6" name="Объект 2"/>
          <p:cNvSpPr txBox="1">
            <a:spLocks/>
          </p:cNvSpPr>
          <p:nvPr/>
        </p:nvSpPr>
        <p:spPr>
          <a:xfrm>
            <a:off x="4644008" y="1137443"/>
            <a:ext cx="4321418" cy="4525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dirty="0"/>
          </a:p>
        </p:txBody>
      </p:sp>
      <p:graphicFrame>
        <p:nvGraphicFramePr>
          <p:cNvPr id="5" name="Object 1"/>
          <p:cNvGraphicFramePr>
            <a:graphicFrameLocks noChangeAspect="1"/>
          </p:cNvGraphicFramePr>
          <p:nvPr>
            <p:extLst>
              <p:ext uri="{D42A27DB-BD31-4B8C-83A1-F6EECF244321}">
                <p14:modId xmlns:p14="http://schemas.microsoft.com/office/powerpoint/2010/main" val="3985482944"/>
              </p:ext>
            </p:extLst>
          </p:nvPr>
        </p:nvGraphicFramePr>
        <p:xfrm>
          <a:off x="602102" y="1166701"/>
          <a:ext cx="3881438" cy="2425700"/>
        </p:xfrm>
        <a:graphic>
          <a:graphicData uri="http://schemas.openxmlformats.org/presentationml/2006/ole">
            <mc:AlternateContent xmlns:mc="http://schemas.openxmlformats.org/markup-compatibility/2006">
              <mc:Choice xmlns:v="urn:schemas-microsoft-com:vml" Requires="v">
                <p:oleObj spid="_x0000_s2056" name="Формула" r:id="rId3" imgW="1460500" imgH="914400" progId="Equation.3">
                  <p:embed/>
                </p:oleObj>
              </mc:Choice>
              <mc:Fallback>
                <p:oleObj name="Формула" r:id="rId3" imgW="14605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02" y="1166701"/>
                        <a:ext cx="388143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Рисунок 10"/>
          <p:cNvPicPr>
            <a:picLocks noChangeAspect="1"/>
          </p:cNvPicPr>
          <p:nvPr/>
        </p:nvPicPr>
        <p:blipFill>
          <a:blip r:embed="rId5"/>
          <a:stretch>
            <a:fillRect/>
          </a:stretch>
        </p:blipFill>
        <p:spPr>
          <a:xfrm>
            <a:off x="1331640" y="1691725"/>
            <a:ext cx="8242506" cy="5151566"/>
          </a:xfrm>
          <a:prstGeom prst="rect">
            <a:avLst/>
          </a:prstGeom>
        </p:spPr>
      </p:pic>
    </p:spTree>
    <p:extLst>
      <p:ext uri="{BB962C8B-B14F-4D97-AF65-F5344CB8AC3E}">
        <p14:creationId xmlns:p14="http://schemas.microsoft.com/office/powerpoint/2010/main" val="14538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Задание 24 (42%)</a:t>
            </a:r>
            <a:endParaRPr lang="ru-RU" b="1"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
        <p:nvSpPr>
          <p:cNvPr id="6" name="Объект 2"/>
          <p:cNvSpPr txBox="1">
            <a:spLocks/>
          </p:cNvSpPr>
          <p:nvPr/>
        </p:nvSpPr>
        <p:spPr>
          <a:xfrm>
            <a:off x="9322" y="1340768"/>
            <a:ext cx="9172128" cy="4525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dirty="0"/>
          </a:p>
        </p:txBody>
      </p:sp>
      <p:sp>
        <p:nvSpPr>
          <p:cNvPr id="3" name="Прямоугольник 2"/>
          <p:cNvSpPr/>
          <p:nvPr/>
        </p:nvSpPr>
        <p:spPr>
          <a:xfrm>
            <a:off x="490930" y="1022933"/>
            <a:ext cx="8208912" cy="4401205"/>
          </a:xfrm>
          <a:prstGeom prst="rect">
            <a:avLst/>
          </a:prstGeom>
        </p:spPr>
        <p:txBody>
          <a:bodyPr wrap="square">
            <a:spAutoFit/>
          </a:bodyPr>
          <a:lstStyle/>
          <a:p>
            <a:pPr marL="533400" indent="-533400"/>
            <a:r>
              <a:rPr lang="ru-RU" altLang="ru-RU" sz="2800" dirty="0">
                <a:latin typeface="Arial" panose="020B0604020202020204" pitchFamily="34" charset="0"/>
                <a:cs typeface="Arial" panose="020B0604020202020204" pitchFamily="34" charset="0"/>
              </a:rPr>
              <a:t>Максимум </a:t>
            </a:r>
            <a:r>
              <a:rPr lang="ru-RU" altLang="ru-RU" sz="2800" b="1" dirty="0">
                <a:solidFill>
                  <a:srgbClr val="FF0000"/>
                </a:solidFill>
                <a:latin typeface="Arial" panose="020B0604020202020204" pitchFamily="34" charset="0"/>
                <a:cs typeface="Arial" panose="020B0604020202020204" pitchFamily="34" charset="0"/>
              </a:rPr>
              <a:t>3</a:t>
            </a:r>
            <a:r>
              <a:rPr lang="ru-RU" altLang="ru-RU" sz="2800" dirty="0">
                <a:latin typeface="Arial" panose="020B0604020202020204" pitchFamily="34" charset="0"/>
                <a:cs typeface="Arial" panose="020B0604020202020204" pitchFamily="34" charset="0"/>
              </a:rPr>
              <a:t> балла.</a:t>
            </a:r>
          </a:p>
          <a:p>
            <a:pPr marL="533400" indent="-533400"/>
            <a:r>
              <a:rPr lang="ru-RU" altLang="ru-RU" sz="2800" dirty="0">
                <a:latin typeface="Arial" panose="020B0604020202020204" pitchFamily="34" charset="0"/>
                <a:cs typeface="Arial" panose="020B0604020202020204" pitchFamily="34" charset="0"/>
              </a:rPr>
              <a:t>При проверке задания 24 следует последовательно проверить, выполнение </a:t>
            </a:r>
            <a:r>
              <a:rPr lang="ru-RU" altLang="ru-RU" sz="2800" b="1" dirty="0">
                <a:solidFill>
                  <a:srgbClr val="FF0000"/>
                </a:solidFill>
                <a:latin typeface="Arial" panose="020B0604020202020204" pitchFamily="34" charset="0"/>
                <a:cs typeface="Arial" panose="020B0604020202020204" pitchFamily="34" charset="0"/>
              </a:rPr>
              <a:t>четырех</a:t>
            </a:r>
            <a:r>
              <a:rPr lang="ru-RU" altLang="ru-RU" sz="2800" dirty="0">
                <a:latin typeface="Arial" panose="020B0604020202020204" pitchFamily="34" charset="0"/>
                <a:cs typeface="Arial" panose="020B0604020202020204" pitchFamily="34" charset="0"/>
              </a:rPr>
              <a:t> действий:</a:t>
            </a:r>
          </a:p>
          <a:p>
            <a:pPr marL="533400" indent="-533400">
              <a:buFontTx/>
              <a:buAutoNum type="arabicPeriod"/>
            </a:pPr>
            <a:r>
              <a:rPr lang="ru-RU" altLang="ru-RU" sz="2800" dirty="0">
                <a:latin typeface="Arial" panose="020B0604020202020204" pitchFamily="34" charset="0"/>
                <a:cs typeface="Arial" panose="020B0604020202020204" pitchFamily="34" charset="0"/>
              </a:rPr>
              <a:t>указано, что выведет программа при конкретной входной последовательности;</a:t>
            </a:r>
          </a:p>
          <a:p>
            <a:pPr marL="533400" indent="-533400">
              <a:buFontTx/>
              <a:buAutoNum type="arabicPeriod"/>
            </a:pPr>
            <a:r>
              <a:rPr lang="ru-RU" altLang="ru-RU" sz="2800" dirty="0">
                <a:latin typeface="Arial" panose="020B0604020202020204" pitchFamily="34" charset="0"/>
                <a:cs typeface="Arial" panose="020B0604020202020204" pitchFamily="34" charset="0"/>
              </a:rPr>
              <a:t>указан пример последовательности, при которой программа работает правильно;</a:t>
            </a:r>
          </a:p>
          <a:p>
            <a:pPr marL="533400" indent="-533400">
              <a:buFontTx/>
              <a:buAutoNum type="arabicPeriod"/>
            </a:pPr>
            <a:r>
              <a:rPr lang="ru-RU" altLang="ru-RU" sz="2800" dirty="0">
                <a:latin typeface="Arial" panose="020B0604020202020204" pitchFamily="34" charset="0"/>
                <a:cs typeface="Arial" panose="020B0604020202020204" pitchFamily="34" charset="0"/>
              </a:rPr>
              <a:t>исправлена первая ошибка;</a:t>
            </a:r>
          </a:p>
          <a:p>
            <a:pPr marL="533400" indent="-533400">
              <a:buFontTx/>
              <a:buAutoNum type="arabicPeriod"/>
            </a:pPr>
            <a:r>
              <a:rPr lang="ru-RU" altLang="ru-RU" sz="2800" dirty="0">
                <a:latin typeface="Arial" panose="020B0604020202020204" pitchFamily="34" charset="0"/>
                <a:cs typeface="Arial" panose="020B0604020202020204" pitchFamily="34" charset="0"/>
              </a:rPr>
              <a:t>исправлена вторая ошибка. </a:t>
            </a:r>
          </a:p>
        </p:txBody>
      </p:sp>
    </p:spTree>
    <p:extLst>
      <p:ext uri="{BB962C8B-B14F-4D97-AF65-F5344CB8AC3E}">
        <p14:creationId xmlns:p14="http://schemas.microsoft.com/office/powerpoint/2010/main" val="2408812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Пример</a:t>
            </a:r>
            <a:endParaRPr lang="ru-RU" b="1" dirty="0">
              <a:latin typeface="Arial" panose="020B0604020202020204" pitchFamily="34" charset="0"/>
              <a:cs typeface="Arial" panose="020B0604020202020204" pitchFamily="34" charset="0"/>
            </a:endParaRPr>
          </a:p>
        </p:txBody>
      </p:sp>
      <p:sp>
        <p:nvSpPr>
          <p:cNvPr id="5" name="Rectangle 3"/>
          <p:cNvSpPr>
            <a:spLocks noGrp="1" noChangeArrowheads="1"/>
          </p:cNvSpPr>
          <p:nvPr>
            <p:ph sz="half" idx="1"/>
          </p:nvPr>
        </p:nvSpPr>
        <p:spPr>
          <a:xfrm>
            <a:off x="486370" y="908721"/>
            <a:ext cx="4301654" cy="5949280"/>
          </a:xfrm>
        </p:spPr>
        <p:txBody>
          <a:bodyPr>
            <a:normAutofit/>
          </a:bodyPr>
          <a:lstStyle/>
          <a:p>
            <a:pPr eaLnBrk="1" hangingPunct="1">
              <a:lnSpc>
                <a:spcPct val="80000"/>
              </a:lnSpc>
              <a:buFontTx/>
              <a:buNone/>
            </a:pPr>
            <a:r>
              <a:rPr lang="en-US" altLang="ru-RU" sz="2400" b="1" dirty="0" err="1" smtClean="0"/>
              <a:t>var</a:t>
            </a:r>
            <a:r>
              <a:rPr lang="en-US" altLang="ru-RU" sz="2400" b="1" dirty="0" smtClean="0"/>
              <a:t> N, digit, count: </a:t>
            </a:r>
            <a:r>
              <a:rPr lang="en-US" altLang="ru-RU" sz="2400" b="1" dirty="0" err="1" smtClean="0"/>
              <a:t>longint</a:t>
            </a:r>
            <a:r>
              <a:rPr lang="en-US" altLang="ru-RU" sz="2400" b="1" dirty="0" smtClean="0"/>
              <a:t>;</a:t>
            </a:r>
          </a:p>
          <a:p>
            <a:pPr eaLnBrk="1" hangingPunct="1">
              <a:lnSpc>
                <a:spcPct val="80000"/>
              </a:lnSpc>
              <a:buFontTx/>
              <a:buNone/>
            </a:pPr>
            <a:r>
              <a:rPr lang="en-US" altLang="ru-RU" sz="2400" b="1" dirty="0" smtClean="0"/>
              <a:t>begin</a:t>
            </a:r>
          </a:p>
          <a:p>
            <a:pPr eaLnBrk="1" hangingPunct="1">
              <a:lnSpc>
                <a:spcPct val="80000"/>
              </a:lnSpc>
              <a:buFontTx/>
              <a:buNone/>
            </a:pPr>
            <a:r>
              <a:rPr lang="en-US" altLang="ru-RU" sz="2400" b="1" dirty="0" smtClean="0"/>
              <a:t>  </a:t>
            </a:r>
            <a:r>
              <a:rPr lang="en-US" altLang="ru-RU" sz="2400" b="1" dirty="0" err="1" smtClean="0"/>
              <a:t>readln</a:t>
            </a:r>
            <a:r>
              <a:rPr lang="en-US" altLang="ru-RU" sz="2400" b="1" dirty="0" smtClean="0"/>
              <a:t>(N);</a:t>
            </a:r>
          </a:p>
          <a:p>
            <a:pPr eaLnBrk="1" hangingPunct="1">
              <a:lnSpc>
                <a:spcPct val="80000"/>
              </a:lnSpc>
              <a:buFontTx/>
              <a:buNone/>
            </a:pPr>
            <a:r>
              <a:rPr lang="en-US" altLang="ru-RU" sz="2400" b="1" dirty="0" smtClean="0"/>
              <a:t>  count := 1;</a:t>
            </a:r>
          </a:p>
          <a:p>
            <a:pPr eaLnBrk="1" hangingPunct="1">
              <a:lnSpc>
                <a:spcPct val="80000"/>
              </a:lnSpc>
              <a:buFontTx/>
              <a:buNone/>
            </a:pPr>
            <a:r>
              <a:rPr lang="en-US" altLang="ru-RU" sz="2400" b="1" dirty="0" smtClean="0"/>
              <a:t>  while N &gt; 0 do </a:t>
            </a:r>
          </a:p>
          <a:p>
            <a:pPr eaLnBrk="1" hangingPunct="1">
              <a:lnSpc>
                <a:spcPct val="80000"/>
              </a:lnSpc>
              <a:buFontTx/>
              <a:buNone/>
            </a:pPr>
            <a:r>
              <a:rPr lang="en-US" altLang="ru-RU" sz="2400" b="1" dirty="0" smtClean="0"/>
              <a:t>  begin</a:t>
            </a:r>
          </a:p>
          <a:p>
            <a:pPr eaLnBrk="1" hangingPunct="1">
              <a:lnSpc>
                <a:spcPct val="80000"/>
              </a:lnSpc>
              <a:buFontTx/>
              <a:buNone/>
            </a:pPr>
            <a:r>
              <a:rPr lang="en-US" altLang="ru-RU" sz="2400" b="1" dirty="0" smtClean="0"/>
              <a:t>    digit := N mod 10;</a:t>
            </a:r>
          </a:p>
          <a:p>
            <a:pPr eaLnBrk="1" hangingPunct="1">
              <a:lnSpc>
                <a:spcPct val="80000"/>
              </a:lnSpc>
              <a:buFontTx/>
              <a:buNone/>
            </a:pPr>
            <a:r>
              <a:rPr lang="en-US" altLang="ru-RU" sz="2400" b="1" dirty="0" smtClean="0"/>
              <a:t>    if digit mod 5 = 0  then</a:t>
            </a:r>
          </a:p>
          <a:p>
            <a:pPr eaLnBrk="1" hangingPunct="1">
              <a:lnSpc>
                <a:spcPct val="80000"/>
              </a:lnSpc>
              <a:buFontTx/>
              <a:buNone/>
            </a:pPr>
            <a:r>
              <a:rPr lang="en-US" altLang="ru-RU" sz="2400" b="1" dirty="0" smtClean="0"/>
              <a:t>      count := count + digit;</a:t>
            </a:r>
          </a:p>
          <a:p>
            <a:pPr eaLnBrk="1" hangingPunct="1">
              <a:lnSpc>
                <a:spcPct val="80000"/>
              </a:lnSpc>
              <a:buFontTx/>
              <a:buNone/>
            </a:pPr>
            <a:r>
              <a:rPr lang="en-US" altLang="ru-RU" sz="2400" b="1" dirty="0" smtClean="0"/>
              <a:t>    N := N div 10;</a:t>
            </a:r>
          </a:p>
          <a:p>
            <a:pPr eaLnBrk="1" hangingPunct="1">
              <a:lnSpc>
                <a:spcPct val="80000"/>
              </a:lnSpc>
              <a:buFontTx/>
              <a:buNone/>
            </a:pPr>
            <a:r>
              <a:rPr lang="en-US" altLang="ru-RU" sz="2400" b="1" dirty="0" smtClean="0"/>
              <a:t>  end;</a:t>
            </a:r>
          </a:p>
          <a:p>
            <a:pPr eaLnBrk="1" hangingPunct="1">
              <a:lnSpc>
                <a:spcPct val="80000"/>
              </a:lnSpc>
              <a:buFontTx/>
              <a:buNone/>
            </a:pPr>
            <a:r>
              <a:rPr lang="en-US" altLang="ru-RU" sz="2400" b="1" dirty="0" smtClean="0"/>
              <a:t>  if count = 0 </a:t>
            </a:r>
            <a:r>
              <a:rPr lang="en-US" altLang="ru-RU" sz="2400" b="1" dirty="0" smtClean="0"/>
              <a:t>then</a:t>
            </a:r>
            <a:r>
              <a:rPr lang="ru-RU" altLang="ru-RU" sz="2400" b="1" dirty="0" smtClean="0"/>
              <a:t> </a:t>
            </a:r>
            <a:r>
              <a:rPr lang="en-US" altLang="ru-RU" sz="2400" b="1" dirty="0" smtClean="0"/>
              <a:t>   </a:t>
            </a:r>
            <a:r>
              <a:rPr lang="en-US" altLang="ru-RU" sz="2400" b="1" dirty="0" err="1" smtClean="0"/>
              <a:t>writeln</a:t>
            </a:r>
            <a:r>
              <a:rPr lang="en-US" altLang="ru-RU" sz="2400" b="1" dirty="0" smtClean="0"/>
              <a:t>('NO')</a:t>
            </a:r>
          </a:p>
          <a:p>
            <a:pPr eaLnBrk="1" hangingPunct="1">
              <a:lnSpc>
                <a:spcPct val="80000"/>
              </a:lnSpc>
              <a:buFontTx/>
              <a:buNone/>
            </a:pPr>
            <a:r>
              <a:rPr lang="en-US" altLang="ru-RU" sz="2400" b="1" dirty="0" smtClean="0"/>
              <a:t>  </a:t>
            </a:r>
            <a:r>
              <a:rPr lang="en-US" altLang="ru-RU" sz="2400" b="1" dirty="0" smtClean="0"/>
              <a:t>else</a:t>
            </a:r>
            <a:r>
              <a:rPr lang="ru-RU" altLang="ru-RU" sz="2400" b="1" dirty="0" smtClean="0"/>
              <a:t> </a:t>
            </a:r>
            <a:r>
              <a:rPr lang="en-US" altLang="ru-RU" sz="2400" b="1" dirty="0" smtClean="0"/>
              <a:t>    </a:t>
            </a:r>
            <a:r>
              <a:rPr lang="en-US" altLang="ru-RU" sz="2400" b="1" dirty="0" err="1" smtClean="0"/>
              <a:t>writeln</a:t>
            </a:r>
            <a:r>
              <a:rPr lang="ru-RU" altLang="ru-RU" sz="2400" b="1" dirty="0" smtClean="0"/>
              <a:t> </a:t>
            </a:r>
            <a:r>
              <a:rPr lang="en-US" altLang="ru-RU" sz="2400" b="1" dirty="0" smtClean="0"/>
              <a:t>(</a:t>
            </a:r>
            <a:r>
              <a:rPr lang="en-US" altLang="ru-RU" sz="2400" b="1" dirty="0" smtClean="0"/>
              <a:t>count)</a:t>
            </a:r>
            <a:endParaRPr lang="ru-RU" altLang="ru-RU" sz="2400" b="1" dirty="0" smtClean="0"/>
          </a:p>
          <a:p>
            <a:pPr eaLnBrk="1" hangingPunct="1">
              <a:lnSpc>
                <a:spcPct val="80000"/>
              </a:lnSpc>
              <a:buFontTx/>
              <a:buNone/>
            </a:pPr>
            <a:r>
              <a:rPr lang="ru-RU" altLang="ru-RU" sz="2400" b="1" dirty="0" err="1" smtClean="0"/>
              <a:t>end</a:t>
            </a:r>
            <a:r>
              <a:rPr lang="ru-RU" altLang="ru-RU" sz="2400" b="1" dirty="0" smtClean="0"/>
              <a:t>. </a:t>
            </a:r>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Прямоугольник 6"/>
              <p:cNvSpPr/>
              <p:nvPr/>
            </p:nvSpPr>
            <p:spPr>
              <a:xfrm>
                <a:off x="5076057" y="908722"/>
                <a:ext cx="3672408" cy="5016758"/>
              </a:xfrm>
              <a:prstGeom prst="rect">
                <a:avLst/>
              </a:prstGeom>
            </p:spPr>
            <p:txBody>
              <a:bodyPr wrap="square">
                <a:spAutoFit/>
              </a:bodyPr>
              <a:lstStyle/>
              <a:p>
                <a:r>
                  <a:rPr lang="ru-RU" sz="2000" dirty="0" smtClean="0"/>
                  <a:t>На обработку поступает натуральное число, не превышающее </a:t>
                </a:r>
                <a14:m>
                  <m:oMath xmlns:m="http://schemas.openxmlformats.org/officeDocument/2006/math">
                    <m:sSup>
                      <m:sSupPr>
                        <m:ctrlPr>
                          <a:rPr lang="ru-RU" sz="2000" i="1" dirty="0" smtClean="0">
                            <a:latin typeface="Cambria Math" panose="02040503050406030204" pitchFamily="18" charset="0"/>
                          </a:rPr>
                        </m:ctrlPr>
                      </m:sSupPr>
                      <m:e>
                        <m:r>
                          <a:rPr lang="ru-RU" sz="2000" b="0" i="1" dirty="0" smtClean="0">
                            <a:latin typeface="Cambria Math" panose="02040503050406030204" pitchFamily="18" charset="0"/>
                          </a:rPr>
                          <m:t>10</m:t>
                        </m:r>
                      </m:e>
                      <m:sup>
                        <m:r>
                          <a:rPr lang="ru-RU" sz="2000" b="0" i="1" dirty="0" smtClean="0">
                            <a:latin typeface="Cambria Math" panose="02040503050406030204" pitchFamily="18" charset="0"/>
                          </a:rPr>
                          <m:t>9</m:t>
                        </m:r>
                      </m:sup>
                    </m:sSup>
                  </m:oMath>
                </a14:m>
                <a:r>
                  <a:rPr lang="ru-RU" sz="2000" dirty="0" smtClean="0"/>
                  <a:t>. </a:t>
                </a:r>
                <a:r>
                  <a:rPr lang="ru-RU" sz="2000" dirty="0"/>
                  <a:t>Нужно написать программу, которая выводит на экран </a:t>
                </a:r>
                <a:r>
                  <a:rPr lang="ru-RU" sz="2000" b="1" dirty="0">
                    <a:solidFill>
                      <a:srgbClr val="003399"/>
                    </a:solidFill>
                  </a:rPr>
                  <a:t>количество цифр этого числа, кратных 5. </a:t>
                </a:r>
                <a:r>
                  <a:rPr lang="ru-RU" sz="2000" dirty="0"/>
                  <a:t>Если в числе нет цифр, кратных 5, требуется на экран вывести «NO». </a:t>
                </a:r>
                <a:endParaRPr lang="ru-RU" sz="2000" dirty="0" smtClean="0"/>
              </a:p>
              <a:p>
                <a:r>
                  <a:rPr lang="ru-RU" sz="2000" dirty="0" smtClean="0"/>
                  <a:t>Программист </a:t>
                </a:r>
                <a:r>
                  <a:rPr lang="ru-RU" sz="2000" dirty="0"/>
                  <a:t>написал программу неправильно. Ниже эта программа для Вашего удобства приведена на пяти языках программирования.</a:t>
                </a:r>
              </a:p>
              <a:p>
                <a:r>
                  <a:rPr lang="ru-RU" sz="2000" dirty="0"/>
                  <a:t>Напоминание: 0 делится на любое натуральное число.</a:t>
                </a:r>
              </a:p>
            </p:txBody>
          </p:sp>
        </mc:Choice>
        <mc:Fallback>
          <p:sp>
            <p:nvSpPr>
              <p:cNvPr id="7" name="Прямоугольник 6"/>
              <p:cNvSpPr>
                <a:spLocks noRot="1" noChangeAspect="1" noMove="1" noResize="1" noEditPoints="1" noAdjustHandles="1" noChangeArrowheads="1" noChangeShapeType="1" noTextEdit="1"/>
              </p:cNvSpPr>
              <p:nvPr/>
            </p:nvSpPr>
            <p:spPr>
              <a:xfrm>
                <a:off x="5076057" y="908722"/>
                <a:ext cx="3672408" cy="5016758"/>
              </a:xfrm>
              <a:prstGeom prst="rect">
                <a:avLst/>
              </a:prstGeom>
              <a:blipFill rotWithShape="0">
                <a:blip r:embed="rId2"/>
                <a:stretch>
                  <a:fillRect l="-1827" t="-608" r="-831" b="-1215"/>
                </a:stretch>
              </a:blipFill>
            </p:spPr>
            <p:txBody>
              <a:bodyPr/>
              <a:lstStyle/>
              <a:p>
                <a:r>
                  <a:rPr lang="ru-RU">
                    <a:noFill/>
                  </a:rPr>
                  <a:t> </a:t>
                </a:r>
              </a:p>
            </p:txBody>
          </p:sp>
        </mc:Fallback>
      </mc:AlternateContent>
      <p:sp>
        <p:nvSpPr>
          <p:cNvPr id="3" name="TextBox 2"/>
          <p:cNvSpPr txBox="1"/>
          <p:nvPr/>
        </p:nvSpPr>
        <p:spPr>
          <a:xfrm>
            <a:off x="6012160" y="5925480"/>
            <a:ext cx="2232248" cy="646331"/>
          </a:xfrm>
          <a:prstGeom prst="rect">
            <a:avLst/>
          </a:prstGeom>
          <a:noFill/>
        </p:spPr>
        <p:txBody>
          <a:bodyPr wrap="square" rtlCol="0">
            <a:spAutoFit/>
          </a:bodyPr>
          <a:lstStyle/>
          <a:p>
            <a:r>
              <a:rPr lang="ru-RU" sz="3600" dirty="0" smtClean="0"/>
              <a:t>123</a:t>
            </a:r>
            <a:endParaRPr lang="ru-RU" sz="3600" dirty="0"/>
          </a:p>
        </p:txBody>
      </p:sp>
    </p:spTree>
    <p:extLst>
      <p:ext uri="{BB962C8B-B14F-4D97-AF65-F5344CB8AC3E}">
        <p14:creationId xmlns:p14="http://schemas.microsoft.com/office/powerpoint/2010/main" val="27818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idx="1"/>
          </p:nvPr>
        </p:nvSpPr>
        <p:spPr>
          <a:xfrm>
            <a:off x="663824" y="4005064"/>
            <a:ext cx="8229600" cy="2552700"/>
          </a:xfrm>
        </p:spPr>
        <p:txBody>
          <a:bodyPr/>
          <a:lstStyle/>
          <a:p>
            <a:pPr eaLnBrk="1" hangingPunct="1">
              <a:lnSpc>
                <a:spcPct val="90000"/>
              </a:lnSpc>
              <a:buFontTx/>
              <a:buNone/>
            </a:pPr>
            <a:r>
              <a:rPr lang="ru-RU" altLang="ru-RU" sz="2400" dirty="0" smtClean="0">
                <a:solidFill>
                  <a:srgbClr val="FF0000"/>
                </a:solidFill>
              </a:rPr>
              <a:t>Оценка: 3</a:t>
            </a:r>
          </a:p>
          <a:p>
            <a:pPr eaLnBrk="1" hangingPunct="1">
              <a:lnSpc>
                <a:spcPct val="90000"/>
              </a:lnSpc>
              <a:buFontTx/>
              <a:buNone/>
            </a:pPr>
            <a:r>
              <a:rPr lang="ru-RU" altLang="ru-RU" sz="2400" dirty="0" smtClean="0"/>
              <a:t>Комментарий: Верно выполнены все 4 необходимых действия (указаны 2 числа и 2 ошибки), за синтаксические ошибки, не искажающие смысл ответа, в данном случае отсутствие «;» в конце команды, оценка не снижается. </a:t>
            </a:r>
          </a:p>
        </p:txBody>
      </p:sp>
      <p:pic>
        <p:nvPicPr>
          <p:cNvPr id="122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7907337"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87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down)">
                                      <p:cBhvr>
                                        <p:cTn id="7" dur="5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wipe(down)">
                                      <p:cBhvr>
                                        <p:cTn id="12" dur="500"/>
                                        <p:tgtEl>
                                          <p:spTgt spid="122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755576" y="4797152"/>
            <a:ext cx="8229600" cy="2492375"/>
          </a:xfrm>
        </p:spPr>
        <p:txBody>
          <a:bodyPr/>
          <a:lstStyle/>
          <a:p>
            <a:pPr eaLnBrk="1" hangingPunct="1">
              <a:buFontTx/>
              <a:buNone/>
            </a:pPr>
            <a:r>
              <a:rPr lang="ru-RU" altLang="ru-RU" dirty="0" smtClean="0">
                <a:solidFill>
                  <a:srgbClr val="FF0000"/>
                </a:solidFill>
              </a:rPr>
              <a:t>Оценка: 2</a:t>
            </a:r>
          </a:p>
          <a:p>
            <a:pPr eaLnBrk="1" hangingPunct="1">
              <a:buFontTx/>
              <a:buNone/>
            </a:pPr>
            <a:r>
              <a:rPr lang="ru-RU" altLang="ru-RU" dirty="0" smtClean="0"/>
              <a:t>Комментарий: Верно выполнены три действия из четырех, второе действие выполнено неверно.</a:t>
            </a: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0350"/>
            <a:ext cx="813752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92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barn(inVertical)">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barn(inVertical)">
                                      <p:cBhvr>
                                        <p:cTn id="12"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Задание 25 (36,2%)</a:t>
            </a:r>
            <a:endParaRPr lang="ru-RU" b="1"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
        <p:nvSpPr>
          <p:cNvPr id="6" name="Объект 2"/>
          <p:cNvSpPr txBox="1">
            <a:spLocks/>
          </p:cNvSpPr>
          <p:nvPr/>
        </p:nvSpPr>
        <p:spPr>
          <a:xfrm>
            <a:off x="9322" y="1340768"/>
            <a:ext cx="9172128" cy="4525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dirty="0"/>
          </a:p>
        </p:txBody>
      </p:sp>
      <p:sp>
        <p:nvSpPr>
          <p:cNvPr id="5" name="Прямоугольник 4"/>
          <p:cNvSpPr/>
          <p:nvPr/>
        </p:nvSpPr>
        <p:spPr>
          <a:xfrm>
            <a:off x="467544" y="764704"/>
            <a:ext cx="8280920" cy="5755422"/>
          </a:xfrm>
          <a:prstGeom prst="rect">
            <a:avLst/>
          </a:prstGeom>
        </p:spPr>
        <p:txBody>
          <a:bodyPr wrap="square">
            <a:spAutoFit/>
          </a:bodyPr>
          <a:lstStyle/>
          <a:p>
            <a:pPr>
              <a:lnSpc>
                <a:spcPct val="80000"/>
              </a:lnSpc>
              <a:defRPr/>
            </a:pPr>
            <a:r>
              <a:rPr lang="ru-RU" altLang="ru-RU" sz="2000" b="1" dirty="0"/>
              <a:t>Данное задание проверяет </a:t>
            </a:r>
            <a:r>
              <a:rPr lang="ru-RU" altLang="ru-RU" sz="2000" b="1" dirty="0">
                <a:solidFill>
                  <a:srgbClr val="FF0000"/>
                </a:solidFill>
              </a:rPr>
              <a:t>умение составлять алгоритм.</a:t>
            </a:r>
          </a:p>
          <a:p>
            <a:pPr>
              <a:lnSpc>
                <a:spcPct val="80000"/>
              </a:lnSpc>
              <a:defRPr/>
            </a:pPr>
            <a:r>
              <a:rPr lang="ru-RU" altLang="ru-RU" sz="2000" b="1" dirty="0"/>
              <a:t>Максимум</a:t>
            </a:r>
            <a:r>
              <a:rPr lang="ru-RU" altLang="ru-RU" sz="2000" b="1" dirty="0">
                <a:solidFill>
                  <a:srgbClr val="FF0000"/>
                </a:solidFill>
              </a:rPr>
              <a:t> – 2 балла.</a:t>
            </a:r>
          </a:p>
          <a:p>
            <a:pPr>
              <a:lnSpc>
                <a:spcPct val="80000"/>
              </a:lnSpc>
              <a:defRPr/>
            </a:pPr>
            <a:endParaRPr lang="ru-RU" altLang="ru-RU" sz="2000" b="1" dirty="0">
              <a:solidFill>
                <a:srgbClr val="FF0000"/>
              </a:solidFill>
            </a:endParaRPr>
          </a:p>
          <a:p>
            <a:pPr>
              <a:lnSpc>
                <a:spcPct val="80000"/>
              </a:lnSpc>
              <a:buFontTx/>
              <a:buAutoNum type="arabicPeriod"/>
              <a:defRPr/>
            </a:pPr>
            <a:r>
              <a:rPr lang="ru-RU" altLang="ru-RU" sz="2000" b="1" dirty="0"/>
              <a:t>Допускаются синтаксические ошибки.</a:t>
            </a:r>
          </a:p>
          <a:p>
            <a:pPr>
              <a:lnSpc>
                <a:spcPct val="80000"/>
              </a:lnSpc>
              <a:buFontTx/>
              <a:buAutoNum type="arabicPeriod"/>
              <a:defRPr/>
            </a:pPr>
            <a:r>
              <a:rPr lang="ru-RU" altLang="ru-RU" sz="2000" b="1" dirty="0"/>
              <a:t>Нет цикла – 0 баллов.</a:t>
            </a:r>
          </a:p>
          <a:p>
            <a:pPr>
              <a:lnSpc>
                <a:spcPct val="80000"/>
              </a:lnSpc>
              <a:buFontTx/>
              <a:buAutoNum type="arabicPeriod"/>
              <a:defRPr/>
            </a:pPr>
            <a:r>
              <a:rPr lang="ru-RU" altLang="ru-RU" sz="2000" dirty="0"/>
              <a:t>За </a:t>
            </a:r>
            <a:r>
              <a:rPr lang="ru-RU" altLang="ru-RU" sz="2000" b="1" dirty="0"/>
              <a:t>каждую</a:t>
            </a:r>
            <a:r>
              <a:rPr lang="ru-RU" altLang="ru-RU" sz="2000" dirty="0"/>
              <a:t> из следующих ошибок – </a:t>
            </a:r>
            <a:r>
              <a:rPr lang="ru-RU" altLang="ru-RU" sz="2000" b="1" dirty="0">
                <a:solidFill>
                  <a:srgbClr val="FF0000"/>
                </a:solidFill>
              </a:rPr>
              <a:t>минус 1 балл</a:t>
            </a:r>
            <a:r>
              <a:rPr lang="ru-RU" altLang="ru-RU" sz="2000" dirty="0"/>
              <a:t>:</a:t>
            </a:r>
          </a:p>
          <a:p>
            <a:pPr lvl="1">
              <a:lnSpc>
                <a:spcPct val="80000"/>
              </a:lnSpc>
              <a:buFont typeface="Arial" panose="020B0604020202020204" pitchFamily="34" charset="0"/>
              <a:buChar char="•"/>
              <a:defRPr/>
            </a:pPr>
            <a:r>
              <a:rPr lang="ru-RU" altLang="ru-RU" sz="2000" dirty="0"/>
              <a:t>Нет вывода ответа</a:t>
            </a:r>
          </a:p>
          <a:p>
            <a:pPr lvl="1">
              <a:lnSpc>
                <a:spcPct val="80000"/>
              </a:lnSpc>
              <a:buFont typeface="Arial" panose="020B0604020202020204" pitchFamily="34" charset="0"/>
              <a:buChar char="•"/>
              <a:defRPr/>
            </a:pPr>
            <a:r>
              <a:rPr lang="ru-RU" altLang="ru-RU" sz="2000" dirty="0"/>
              <a:t>Выход за пределы массива</a:t>
            </a:r>
          </a:p>
          <a:p>
            <a:pPr lvl="1">
              <a:lnSpc>
                <a:spcPct val="80000"/>
              </a:lnSpc>
              <a:buFont typeface="Arial" panose="020B0604020202020204" pitchFamily="34" charset="0"/>
              <a:buChar char="•"/>
              <a:defRPr/>
            </a:pPr>
            <a:r>
              <a:rPr lang="ru-RU" altLang="ru-RU" sz="2000" dirty="0"/>
              <a:t>Нет инициализации или неверная инициализация счетчика кол-ва пар</a:t>
            </a:r>
          </a:p>
          <a:p>
            <a:pPr lvl="1">
              <a:lnSpc>
                <a:spcPct val="80000"/>
              </a:lnSpc>
              <a:buFont typeface="Arial" panose="020B0604020202020204" pitchFamily="34" charset="0"/>
              <a:buChar char="•"/>
              <a:defRPr/>
            </a:pPr>
            <a:r>
              <a:rPr lang="ru-RU" altLang="ru-RU" sz="2000" dirty="0"/>
              <a:t>Неверная проверка условия</a:t>
            </a:r>
          </a:p>
          <a:p>
            <a:pPr lvl="1">
              <a:lnSpc>
                <a:spcPct val="80000"/>
              </a:lnSpc>
              <a:buFont typeface="Arial" panose="020B0604020202020204" pitchFamily="34" charset="0"/>
              <a:buChar char="•"/>
              <a:defRPr/>
            </a:pPr>
            <a:r>
              <a:rPr lang="ru-RU" altLang="ru-RU" sz="2000" dirty="0"/>
              <a:t>Использованы другие (неописанные переменные)</a:t>
            </a:r>
          </a:p>
          <a:p>
            <a:pPr lvl="1">
              <a:lnSpc>
                <a:spcPct val="80000"/>
              </a:lnSpc>
              <a:buFont typeface="Arial" panose="020B0604020202020204" pitchFamily="34" charset="0"/>
              <a:buChar char="•"/>
              <a:defRPr/>
            </a:pPr>
            <a:r>
              <a:rPr lang="ru-RU" altLang="ru-RU" sz="2000" dirty="0"/>
              <a:t>Неверное условие цикла </a:t>
            </a:r>
          </a:p>
          <a:p>
            <a:pPr lvl="1">
              <a:lnSpc>
                <a:spcPct val="80000"/>
              </a:lnSpc>
              <a:buFont typeface="Arial" panose="020B0604020202020204" pitchFamily="34" charset="0"/>
              <a:buChar char="•"/>
              <a:defRPr/>
            </a:pPr>
            <a:r>
              <a:rPr lang="ru-RU" altLang="ru-RU" sz="2000" dirty="0"/>
              <a:t>Не меняется переменная цикла  или меняется неверно.</a:t>
            </a:r>
            <a:endParaRPr lang="ru-RU" altLang="ru-RU" sz="2000" b="1" dirty="0"/>
          </a:p>
          <a:p>
            <a:pPr>
              <a:lnSpc>
                <a:spcPct val="80000"/>
              </a:lnSpc>
              <a:buFontTx/>
              <a:buAutoNum type="arabicPeriod"/>
              <a:defRPr/>
            </a:pPr>
            <a:r>
              <a:rPr lang="ru-RU" altLang="ru-RU" sz="2000" b="1" dirty="0"/>
              <a:t>Если </a:t>
            </a:r>
            <a:r>
              <a:rPr lang="en-US" altLang="ru-RU" sz="2000" b="1" dirty="0"/>
              <a:t>&gt; 1 </a:t>
            </a:r>
            <a:r>
              <a:rPr lang="ru-RU" altLang="ru-RU" sz="2000" b="1" dirty="0"/>
              <a:t>ошибки – 0 баллов. </a:t>
            </a:r>
            <a:endParaRPr lang="ru-RU" altLang="ru-RU" sz="2000" dirty="0"/>
          </a:p>
          <a:p>
            <a:pPr>
              <a:lnSpc>
                <a:spcPct val="80000"/>
              </a:lnSpc>
              <a:buFontTx/>
              <a:buAutoNum type="arabicPeriod"/>
              <a:defRPr/>
            </a:pPr>
            <a:r>
              <a:rPr lang="ru-RU" altLang="ru-RU" sz="2000" dirty="0"/>
              <a:t>Проверка, если чисел с заданным условием нет в цикле. </a:t>
            </a:r>
          </a:p>
          <a:p>
            <a:pPr>
              <a:lnSpc>
                <a:spcPct val="80000"/>
              </a:lnSpc>
              <a:buFontTx/>
              <a:buAutoNum type="arabicPeriod"/>
              <a:defRPr/>
            </a:pPr>
            <a:r>
              <a:rPr lang="ru-RU" altLang="ru-RU" sz="2000" dirty="0"/>
              <a:t>Если решение на естественном языке - оценить возможность выполнения этого алгоритма человеком и уровень детализации алгоритма (требования дискретности, детерминированности и результативности).</a:t>
            </a:r>
          </a:p>
          <a:p>
            <a:pPr>
              <a:lnSpc>
                <a:spcPct val="80000"/>
              </a:lnSpc>
              <a:buFontTx/>
              <a:buAutoNum type="arabicPeriod"/>
              <a:defRPr/>
            </a:pPr>
            <a:r>
              <a:rPr lang="ru-RU" altLang="ru-RU" sz="2000" dirty="0"/>
              <a:t>Синтаксические ошибки, «стиль» программирования, аккуратность записи, наличие комментариев </a:t>
            </a:r>
            <a:r>
              <a:rPr lang="ru-RU" altLang="ru-RU" sz="2000" b="1" dirty="0">
                <a:solidFill>
                  <a:srgbClr val="FF0000"/>
                </a:solidFill>
              </a:rPr>
              <a:t>не оцениваются.</a:t>
            </a:r>
            <a:endParaRPr lang="ru-RU" altLang="ru-RU" sz="2000" dirty="0">
              <a:solidFill>
                <a:srgbClr val="FF0000"/>
              </a:solidFill>
            </a:endParaRPr>
          </a:p>
          <a:p>
            <a:pPr>
              <a:lnSpc>
                <a:spcPct val="80000"/>
              </a:lnSpc>
              <a:buFontTx/>
              <a:buAutoNum type="arabicPeriod"/>
              <a:defRPr/>
            </a:pPr>
            <a:r>
              <a:rPr lang="ru-RU" altLang="ru-RU" sz="2000" dirty="0"/>
              <a:t>Эффективность </a:t>
            </a:r>
            <a:r>
              <a:rPr lang="ru-RU" altLang="ru-RU" sz="2000" b="1" dirty="0">
                <a:solidFill>
                  <a:srgbClr val="FF0000"/>
                </a:solidFill>
              </a:rPr>
              <a:t>не оценивается.</a:t>
            </a:r>
          </a:p>
        </p:txBody>
      </p:sp>
    </p:spTree>
    <p:extLst>
      <p:ext uri="{BB962C8B-B14F-4D97-AF65-F5344CB8AC3E}">
        <p14:creationId xmlns:p14="http://schemas.microsoft.com/office/powerpoint/2010/main" val="1007945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Пример</a:t>
            </a:r>
            <a:endParaRPr lang="ru-RU" b="1" dirty="0">
              <a:latin typeface="Arial" panose="020B0604020202020204" pitchFamily="34" charset="0"/>
              <a:cs typeface="Arial" panose="020B0604020202020204" pitchFamily="34" charset="0"/>
            </a:endParaRPr>
          </a:p>
        </p:txBody>
      </p:sp>
      <p:sp>
        <p:nvSpPr>
          <p:cNvPr id="5" name="Rectangle 3"/>
          <p:cNvSpPr>
            <a:spLocks noGrp="1" noChangeArrowheads="1"/>
          </p:cNvSpPr>
          <p:nvPr>
            <p:ph sz="half" idx="1"/>
          </p:nvPr>
        </p:nvSpPr>
        <p:spPr>
          <a:xfrm>
            <a:off x="486370" y="908721"/>
            <a:ext cx="8478118" cy="5949280"/>
          </a:xfrm>
        </p:spPr>
        <p:txBody>
          <a:bodyPr>
            <a:normAutofit fontScale="85000" lnSpcReduction="20000"/>
          </a:bodyPr>
          <a:lstStyle/>
          <a:p>
            <a:pPr>
              <a:lnSpc>
                <a:spcPct val="120000"/>
              </a:lnSpc>
              <a:buNone/>
            </a:pPr>
            <a:r>
              <a:rPr lang="ru-RU" altLang="ru-RU" sz="2200" dirty="0" smtClean="0">
                <a:latin typeface="Arial" panose="020B0604020202020204" pitchFamily="34" charset="0"/>
                <a:cs typeface="Arial" panose="020B0604020202020204" pitchFamily="34" charset="0"/>
              </a:rPr>
              <a:t>   Дан целочисленный массив из 20 элементов. Элементы массива могут принимать целые значения от –10 000 до 10 000 включительно. Опишите на естественном языке или на одном из языков программирования алгоритм, </a:t>
            </a:r>
            <a:r>
              <a:rPr lang="ru-RU" altLang="ru-RU" sz="2200" b="1" dirty="0" smtClean="0">
                <a:solidFill>
                  <a:srgbClr val="003399"/>
                </a:solidFill>
                <a:latin typeface="Arial" panose="020B0604020202020204" pitchFamily="34" charset="0"/>
                <a:cs typeface="Arial" panose="020B0604020202020204" pitchFamily="34" charset="0"/>
              </a:rPr>
              <a:t>позволяющий найти и вывести количество пар элементов массива, в которых хотя бы одно число делится на 13. </a:t>
            </a:r>
            <a:r>
              <a:rPr lang="ru-RU" altLang="ru-RU" sz="2200" dirty="0" smtClean="0">
                <a:latin typeface="Arial" panose="020B0604020202020204" pitchFamily="34" charset="0"/>
                <a:cs typeface="Arial" panose="020B0604020202020204" pitchFamily="34" charset="0"/>
              </a:rPr>
              <a:t>В данной задаче под парой подразумевается два подряд идущих элемента массива.</a:t>
            </a:r>
          </a:p>
          <a:p>
            <a:pPr>
              <a:lnSpc>
                <a:spcPct val="80000"/>
              </a:lnSpc>
              <a:buNone/>
            </a:pPr>
            <a:endParaRPr lang="ru-RU" altLang="ru-RU" sz="2400" dirty="0" smtClean="0"/>
          </a:p>
          <a:p>
            <a:pPr>
              <a:lnSpc>
                <a:spcPct val="80000"/>
              </a:lnSpc>
              <a:buNone/>
            </a:pPr>
            <a:r>
              <a:rPr lang="ru-RU" altLang="ru-RU" sz="2400" dirty="0" smtClean="0"/>
              <a:t>Например, для массива из пяти элементов: 6; 2; 13; –26; 14 – ответ: 3.</a:t>
            </a:r>
          </a:p>
          <a:p>
            <a:pPr>
              <a:lnSpc>
                <a:spcPct val="80000"/>
              </a:lnSpc>
              <a:buNone/>
            </a:pPr>
            <a:endParaRPr lang="ru-RU" altLang="ru-RU" sz="2400" dirty="0" smtClean="0"/>
          </a:p>
          <a:p>
            <a:pPr marL="0" indent="0">
              <a:lnSpc>
                <a:spcPct val="80000"/>
              </a:lnSpc>
              <a:buNone/>
            </a:pPr>
            <a:r>
              <a:rPr lang="en-US" altLang="ru-RU" sz="2400" dirty="0" err="1" smtClean="0"/>
              <a:t>const</a:t>
            </a:r>
            <a:endParaRPr lang="en-US" altLang="ru-RU" sz="2400" dirty="0" smtClean="0"/>
          </a:p>
          <a:p>
            <a:pPr marL="0" indent="0">
              <a:lnSpc>
                <a:spcPct val="80000"/>
              </a:lnSpc>
              <a:buNone/>
            </a:pPr>
            <a:r>
              <a:rPr lang="en-US" altLang="ru-RU" sz="2400" dirty="0" smtClean="0"/>
              <a:t>    N = 20;</a:t>
            </a:r>
          </a:p>
          <a:p>
            <a:pPr marL="0" indent="0">
              <a:lnSpc>
                <a:spcPct val="80000"/>
              </a:lnSpc>
              <a:buNone/>
            </a:pPr>
            <a:r>
              <a:rPr lang="en-US" altLang="ru-RU" sz="2400" dirty="0" err="1" smtClean="0"/>
              <a:t>var</a:t>
            </a:r>
            <a:endParaRPr lang="en-US" altLang="ru-RU" sz="2400" dirty="0" smtClean="0"/>
          </a:p>
          <a:p>
            <a:pPr marL="0" indent="0">
              <a:lnSpc>
                <a:spcPct val="80000"/>
              </a:lnSpc>
              <a:buNone/>
            </a:pPr>
            <a:r>
              <a:rPr lang="en-US" altLang="ru-RU" sz="2400" dirty="0" smtClean="0"/>
              <a:t>    a: array [1..N] of integer;</a:t>
            </a:r>
          </a:p>
          <a:p>
            <a:pPr marL="0" indent="0">
              <a:lnSpc>
                <a:spcPct val="80000"/>
              </a:lnSpc>
              <a:buNone/>
            </a:pPr>
            <a:r>
              <a:rPr lang="en-US" altLang="ru-RU" sz="2400" dirty="0" smtClean="0"/>
              <a:t>    </a:t>
            </a:r>
            <a:r>
              <a:rPr lang="en-US" altLang="ru-RU" sz="2400" dirty="0" err="1" smtClean="0"/>
              <a:t>i</a:t>
            </a:r>
            <a:r>
              <a:rPr lang="en-US" altLang="ru-RU" sz="2400" dirty="0" smtClean="0"/>
              <a:t>, j, k: integer;</a:t>
            </a:r>
          </a:p>
          <a:p>
            <a:pPr marL="0" indent="0">
              <a:lnSpc>
                <a:spcPct val="80000"/>
              </a:lnSpc>
              <a:buNone/>
            </a:pPr>
            <a:r>
              <a:rPr lang="en-US" altLang="ru-RU" sz="2400" dirty="0" smtClean="0"/>
              <a:t>begin</a:t>
            </a:r>
          </a:p>
          <a:p>
            <a:pPr marL="0" indent="0">
              <a:lnSpc>
                <a:spcPct val="80000"/>
              </a:lnSpc>
              <a:buNone/>
            </a:pPr>
            <a:r>
              <a:rPr lang="en-US" altLang="ru-RU" sz="2400" dirty="0" smtClean="0"/>
              <a:t>    for </a:t>
            </a:r>
            <a:r>
              <a:rPr lang="en-US" altLang="ru-RU" sz="2400" dirty="0" err="1" smtClean="0"/>
              <a:t>i</a:t>
            </a:r>
            <a:r>
              <a:rPr lang="en-US" altLang="ru-RU" sz="2400" dirty="0" smtClean="0"/>
              <a:t> := 1 to N do </a:t>
            </a:r>
          </a:p>
          <a:p>
            <a:pPr marL="0" indent="0">
              <a:lnSpc>
                <a:spcPct val="80000"/>
              </a:lnSpc>
              <a:buNone/>
            </a:pPr>
            <a:r>
              <a:rPr lang="en-US" altLang="ru-RU" sz="2400" dirty="0" smtClean="0"/>
              <a:t>        </a:t>
            </a:r>
            <a:r>
              <a:rPr lang="en-US" altLang="ru-RU" sz="2400" dirty="0" err="1" smtClean="0"/>
              <a:t>readln</a:t>
            </a:r>
            <a:r>
              <a:rPr lang="en-US" altLang="ru-RU" sz="2400" dirty="0" smtClean="0"/>
              <a:t>(a[</a:t>
            </a:r>
            <a:r>
              <a:rPr lang="en-US" altLang="ru-RU" sz="2400" dirty="0" err="1" smtClean="0"/>
              <a:t>i</a:t>
            </a:r>
            <a:r>
              <a:rPr lang="en-US" altLang="ru-RU" sz="2400" dirty="0" smtClean="0"/>
              <a:t>]);</a:t>
            </a:r>
          </a:p>
          <a:p>
            <a:pPr marL="0" indent="0">
              <a:lnSpc>
                <a:spcPct val="80000"/>
              </a:lnSpc>
              <a:buNone/>
            </a:pPr>
            <a:r>
              <a:rPr lang="en-US" altLang="ru-RU" sz="2400" dirty="0" smtClean="0"/>
              <a:t>    ...</a:t>
            </a:r>
          </a:p>
          <a:p>
            <a:pPr marL="0" indent="0">
              <a:lnSpc>
                <a:spcPct val="80000"/>
              </a:lnSpc>
              <a:buNone/>
            </a:pPr>
            <a:r>
              <a:rPr lang="en-US" altLang="ru-RU" sz="2400" dirty="0" smtClean="0"/>
              <a:t>end.</a:t>
            </a:r>
            <a:r>
              <a:rPr lang="ru-RU" altLang="ru-RU" sz="2400" dirty="0" smtClean="0"/>
              <a:t> </a:t>
            </a:r>
          </a:p>
          <a:p>
            <a:pPr eaLnBrk="1" hangingPunct="1">
              <a:lnSpc>
                <a:spcPct val="80000"/>
              </a:lnSpc>
              <a:buFontTx/>
              <a:buNone/>
            </a:pPr>
            <a:endParaRPr lang="ru-RU" altLang="ru-RU" sz="2400" b="1" dirty="0" smtClean="0"/>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601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3213100"/>
            <a:ext cx="8229600" cy="3644900"/>
          </a:xfrm>
        </p:spPr>
        <p:txBody>
          <a:bodyPr/>
          <a:lstStyle/>
          <a:p>
            <a:pPr eaLnBrk="1" hangingPunct="1">
              <a:lnSpc>
                <a:spcPct val="90000"/>
              </a:lnSpc>
              <a:buFontTx/>
              <a:buNone/>
            </a:pPr>
            <a:r>
              <a:rPr lang="ru-RU" altLang="ru-RU" sz="2800" dirty="0" smtClean="0">
                <a:solidFill>
                  <a:srgbClr val="FF0000"/>
                </a:solidFill>
              </a:rPr>
              <a:t>Оценка: 1</a:t>
            </a:r>
          </a:p>
          <a:p>
            <a:pPr eaLnBrk="1" hangingPunct="1">
              <a:lnSpc>
                <a:spcPct val="90000"/>
              </a:lnSpc>
              <a:buFontTx/>
              <a:buNone/>
            </a:pPr>
            <a:r>
              <a:rPr lang="ru-RU" altLang="ru-RU" sz="2800" dirty="0" smtClean="0"/>
              <a:t>  Комментарий</a:t>
            </a:r>
            <a:r>
              <a:rPr lang="ru-RU" altLang="ru-RU" sz="2800" dirty="0" smtClean="0"/>
              <a:t>: Начальное значение переменной цикла не задано,  что подпадает под пункт «Не выполнены условия, позволяющие поставить 2 балла. Предложено в целом верное решение, содержащее не более одной ошибки из числа следующих: … индексная переменная в цикле не меняется … или меняется неверно», …</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48713"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6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arn(inVertical)">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barn(inVertical)">
                                      <p:cBhvr>
                                        <p:cTn id="12" dur="500"/>
                                        <p:tgtEl>
                                          <p:spTgt spid="16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3213100"/>
            <a:ext cx="8229600" cy="3095625"/>
          </a:xfrm>
        </p:spPr>
        <p:txBody>
          <a:bodyPr/>
          <a:lstStyle/>
          <a:p>
            <a:pPr eaLnBrk="1" hangingPunct="1"/>
            <a:r>
              <a:rPr lang="ru-RU" altLang="ru-RU" dirty="0" smtClean="0">
                <a:solidFill>
                  <a:srgbClr val="FF0000"/>
                </a:solidFill>
              </a:rPr>
              <a:t>Оценка: 0</a:t>
            </a:r>
          </a:p>
          <a:p>
            <a:pPr eaLnBrk="1" hangingPunct="1"/>
            <a:r>
              <a:rPr lang="ru-RU" altLang="ru-RU" dirty="0" smtClean="0"/>
              <a:t>Комментарий: Отсутствует инициализация счетчика и вывод результата.</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9275"/>
            <a:ext cx="85693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arn(inVertical)">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barn(inVertical)">
                                      <p:cBhvr>
                                        <p:cTn id="12" dur="500"/>
                                        <p:tgtEl>
                                          <p:spTgt spid="174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Задание 26 (37,8%)</a:t>
            </a:r>
            <a:endParaRPr lang="ru-RU" b="1"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
        <p:nvSpPr>
          <p:cNvPr id="6" name="Объект 2"/>
          <p:cNvSpPr txBox="1">
            <a:spLocks/>
          </p:cNvSpPr>
          <p:nvPr/>
        </p:nvSpPr>
        <p:spPr>
          <a:xfrm>
            <a:off x="9322" y="1340768"/>
            <a:ext cx="9172128" cy="4525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dirty="0"/>
          </a:p>
        </p:txBody>
      </p:sp>
      <p:sp>
        <p:nvSpPr>
          <p:cNvPr id="3" name="Прямоугольник 2"/>
          <p:cNvSpPr/>
          <p:nvPr/>
        </p:nvSpPr>
        <p:spPr>
          <a:xfrm>
            <a:off x="9322" y="620688"/>
            <a:ext cx="8883158" cy="7072705"/>
          </a:xfrm>
          <a:prstGeom prst="rect">
            <a:avLst/>
          </a:prstGeom>
        </p:spPr>
        <p:txBody>
          <a:bodyPr wrap="square">
            <a:spAutoFit/>
          </a:bodyPr>
          <a:lstStyle/>
          <a:p>
            <a:r>
              <a:rPr lang="ru-RU" sz="1400" i="1" dirty="0"/>
              <a:t>Два игрока, Петя и Ваня, играют в следующую игру. Перед игроками лежат две кучи камней. Игроки ходят по очереди, первый ход делает Петя. За один ход игрок может </a:t>
            </a:r>
            <a:r>
              <a:rPr lang="ru-RU" sz="1400" b="1" i="1" dirty="0"/>
              <a:t>добавить в одну из куч (по своему выбору) один камень или увеличить количество камней в куче в два раза</a:t>
            </a:r>
            <a:r>
              <a:rPr lang="ru-RU" sz="1400" i="1" dirty="0"/>
              <a:t>. Например, пусть в одной куче 10 камней, а в другой 7 камней; такую позицию в игре будем обозначать (10, 7). Тогда за один ход можно получить любую из четырёх позиций: (11, 7), (20, 7), (10, 8), (10, 14). Для того чтобы делать ходы, у каждого игрока есть неограниченное количество камней.</a:t>
            </a:r>
            <a:endParaRPr lang="ru-RU" sz="1400" dirty="0"/>
          </a:p>
          <a:p>
            <a:r>
              <a:rPr lang="ru-RU" sz="1400" i="1" dirty="0"/>
              <a:t>Игра завершается в тот момент, когда суммарное количество камней в кучах становится не менее 73. Победителем считается игрок, сделавший последний ход, т.е. первым получивший такую позицию, что в кучах всего будет 73 камня или больше.</a:t>
            </a:r>
            <a:endParaRPr lang="ru-RU" sz="1400" dirty="0"/>
          </a:p>
          <a:p>
            <a:r>
              <a:rPr lang="ru-RU" sz="1400" i="1" dirty="0"/>
              <a:t>Будем говорить, что игрок имеет выигрышную стратегию, если он может выиграть при любых ходах противника. Описать стратегию игрока – значит описать, какой ход он должен сделать в любой ситуации, которая ему может встретиться при различной игре </a:t>
            </a:r>
            <a:r>
              <a:rPr lang="ru-RU" sz="1400" i="1" dirty="0" smtClean="0">
                <a:latin typeface="Calibri" panose="020F0502020204030204" pitchFamily="34" charset="0"/>
                <a:ea typeface="Calibri" panose="020F0502020204030204" pitchFamily="34" charset="0"/>
                <a:cs typeface="Times New Roman" panose="02020603050405020304" pitchFamily="18" charset="0"/>
              </a:rPr>
              <a:t>противника</a:t>
            </a:r>
            <a:r>
              <a:rPr lang="ru-RU" sz="1400" i="1" dirty="0">
                <a:latin typeface="Calibri" panose="020F0502020204030204" pitchFamily="34" charset="0"/>
                <a:ea typeface="Calibri" panose="020F0502020204030204" pitchFamily="34" charset="0"/>
                <a:cs typeface="Times New Roman" panose="02020603050405020304" pitchFamily="18" charset="0"/>
              </a:rPr>
              <a:t>. Например, при начальных позициях (6, 34), (7, 33), (9, 32) выигрышная стратегия есть у Пети. Чтобы выиграть, ему достаточно удвоить количество камней во второй куче.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400" b="1" i="1" dirty="0">
                <a:latin typeface="Calibri" panose="020F0502020204030204" pitchFamily="34" charset="0"/>
                <a:ea typeface="Calibri" panose="020F0502020204030204" pitchFamily="34" charset="0"/>
                <a:cs typeface="Times New Roman" panose="02020603050405020304" pitchFamily="18" charset="0"/>
              </a:rPr>
              <a:t>Задание 1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15000"/>
              </a:lnSpc>
              <a:spcAft>
                <a:spcPts val="0"/>
              </a:spcAft>
            </a:pPr>
            <a:r>
              <a:rPr lang="ru-RU" sz="1400" i="1" dirty="0">
                <a:latin typeface="Calibri" panose="020F0502020204030204" pitchFamily="34" charset="0"/>
                <a:ea typeface="Calibri" panose="020F0502020204030204" pitchFamily="34" charset="0"/>
                <a:cs typeface="Times New Roman" panose="02020603050405020304" pitchFamily="18" charset="0"/>
              </a:rPr>
              <a:t>Для каждой из начальных позиций (6, 33), (8, 32) укажите, кто из игроков имеет выигрышную стратегию. В каждом случае опишите выигрышную стратегию; объясните, почему эта стратегия ведёт к выигрышу, и укажите, какое наибольшее количество ходов может потребоваться победителю для выигрыша при этой стратегии.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400" b="1" i="1" dirty="0">
                <a:latin typeface="Calibri" panose="020F0502020204030204" pitchFamily="34" charset="0"/>
                <a:ea typeface="Calibri" panose="020F0502020204030204" pitchFamily="34" charset="0"/>
                <a:cs typeface="Times New Roman" panose="02020603050405020304" pitchFamily="18" charset="0"/>
              </a:rPr>
              <a:t>Задание 2</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15000"/>
              </a:lnSpc>
              <a:spcAft>
                <a:spcPts val="0"/>
              </a:spcAft>
            </a:pPr>
            <a:r>
              <a:rPr lang="ru-RU" sz="1400" i="1" dirty="0">
                <a:latin typeface="Calibri" panose="020F0502020204030204" pitchFamily="34" charset="0"/>
                <a:ea typeface="Calibri" panose="020F0502020204030204" pitchFamily="34" charset="0"/>
                <a:cs typeface="Times New Roman" panose="02020603050405020304" pitchFamily="18" charset="0"/>
              </a:rPr>
              <a:t>Для каждой из начальных позиций (6, 32), (7, 32), (8, 31) укажите, кто из игроков имеет выигрышную стратегию. В каждом случае опишите выигрышную стратегию; объясните, почему эта стратегия ведёт к выигрышу, и укажите, какое наибольшее количество ходов может потребоваться победителю для выигрыша при этой стратегии.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400" b="1" i="1" dirty="0">
                <a:latin typeface="Calibri" panose="020F0502020204030204" pitchFamily="34" charset="0"/>
                <a:ea typeface="Calibri" panose="020F0502020204030204" pitchFamily="34" charset="0"/>
                <a:cs typeface="Times New Roman" panose="02020603050405020304" pitchFamily="18" charset="0"/>
              </a:rPr>
              <a:t>Задание 3</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15000"/>
              </a:lnSpc>
              <a:spcAft>
                <a:spcPts val="0"/>
              </a:spcAft>
            </a:pPr>
            <a:r>
              <a:rPr lang="ru-RU" sz="1400" i="1" dirty="0">
                <a:latin typeface="Calibri" panose="020F0502020204030204" pitchFamily="34" charset="0"/>
                <a:ea typeface="Calibri" panose="020F0502020204030204" pitchFamily="34" charset="0"/>
                <a:cs typeface="Times New Roman" panose="02020603050405020304" pitchFamily="18" charset="0"/>
              </a:rPr>
              <a:t>Для начальной позиции (7, 31) укажите, кто из игроков имеет выигрышную стратегию. Опишите выигрышную стратегию; объясните, почему эта стратегия ведёт к выигрышу, и укажите, какое наибольшее количество ходов может потребоваться победителю для выигрыша при этой стратегии. Постройте дерево всех партий, возможных при указанной Вами выигрышной стратегии. Представьте дерево в виде рисунка или таблицы.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8482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102924"/>
            <a:ext cx="8686800" cy="1387624"/>
          </a:xfrm>
        </p:spPr>
        <p:txBody>
          <a:bodyPr>
            <a:normAutofit fontScale="90000"/>
          </a:bodyPr>
          <a:lstStyle/>
          <a:p>
            <a:pPr algn="r"/>
            <a:r>
              <a:rPr lang="ru-RU" sz="1800" dirty="0" smtClean="0"/>
              <a:t/>
            </a:r>
            <a:br>
              <a:rPr lang="ru-RU" sz="1800" dirty="0" smtClean="0"/>
            </a:br>
            <a:r>
              <a:rPr lang="ru-RU" sz="2200" b="1" dirty="0" smtClean="0">
                <a:latin typeface="Times New Roman" pitchFamily="18" charset="0"/>
                <a:cs typeface="Times New Roman" pitchFamily="18" charset="0"/>
              </a:rPr>
              <a:t>Важно не количество знаний,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а качество их. Можно знать очень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многое, не зная самого нужного.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Л. Н. Толстой</a:t>
            </a:r>
            <a:br>
              <a:rPr lang="ru-RU" sz="2200" b="1" dirty="0" smtClean="0">
                <a:latin typeface="Times New Roman" pitchFamily="18" charset="0"/>
                <a:cs typeface="Times New Roman" pitchFamily="18" charset="0"/>
              </a:rPr>
            </a:br>
            <a:endParaRPr lang="ru-RU" sz="2200" b="1" dirty="0">
              <a:latin typeface="Times New Roman" pitchFamily="18" charset="0"/>
              <a:cs typeface="Times New Roman" pitchFamily="18" charset="0"/>
            </a:endParaRPr>
          </a:p>
        </p:txBody>
      </p:sp>
      <p:pic>
        <p:nvPicPr>
          <p:cNvPr id="7" name="Рисунок 6" descr="http://im0-tub-ru.yandex.net/i?id=de9b8eb7c97b9e047e6d0abfb6c8e4fb-94-144&amp;n=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2924"/>
            <a:ext cx="1238250" cy="123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251520" y="1916832"/>
            <a:ext cx="8686800" cy="3477875"/>
          </a:xfrm>
          <a:prstGeom prst="rect">
            <a:avLst/>
          </a:prstGeom>
        </p:spPr>
        <p:txBody>
          <a:bodyPr wrap="square">
            <a:spAutoFit/>
          </a:bodyPr>
          <a:lstStyle/>
          <a:p>
            <a:r>
              <a:rPr lang="ru-RU" sz="2000" dirty="0" smtClean="0"/>
              <a:t>Средний </a:t>
            </a:r>
            <a:r>
              <a:rPr lang="ru-RU" sz="2000" dirty="0"/>
              <a:t>тестовый балл в </a:t>
            </a:r>
            <a:r>
              <a:rPr lang="ru-RU" sz="2000" b="1" dirty="0">
                <a:solidFill>
                  <a:srgbClr val="003399"/>
                </a:solidFill>
              </a:rPr>
              <a:t>2015 г. </a:t>
            </a:r>
            <a:r>
              <a:rPr lang="ru-RU" sz="2000" b="1" dirty="0" smtClean="0">
                <a:solidFill>
                  <a:srgbClr val="003399"/>
                </a:solidFill>
              </a:rPr>
              <a:t>- 53,99 балла</a:t>
            </a:r>
          </a:p>
          <a:p>
            <a:r>
              <a:rPr lang="ru-RU" sz="2000" dirty="0" smtClean="0"/>
              <a:t>                                       </a:t>
            </a:r>
            <a:r>
              <a:rPr lang="ru-RU" sz="2000" dirty="0" smtClean="0"/>
              <a:t>       </a:t>
            </a:r>
            <a:r>
              <a:rPr lang="ru-RU" sz="2000" dirty="0" smtClean="0"/>
              <a:t>в </a:t>
            </a:r>
            <a:r>
              <a:rPr lang="ru-RU" sz="2000" b="1" dirty="0">
                <a:solidFill>
                  <a:srgbClr val="003399"/>
                </a:solidFill>
              </a:rPr>
              <a:t>2014 г.  - 57,79 </a:t>
            </a:r>
            <a:r>
              <a:rPr lang="ru-RU" sz="2000" b="1" dirty="0" smtClean="0">
                <a:solidFill>
                  <a:srgbClr val="003399"/>
                </a:solidFill>
              </a:rPr>
              <a:t>балла</a:t>
            </a:r>
            <a:endParaRPr lang="ru-RU" sz="2000" b="1" dirty="0">
              <a:solidFill>
                <a:srgbClr val="003399"/>
              </a:solidFill>
            </a:endParaRPr>
          </a:p>
          <a:p>
            <a:endParaRPr lang="ru-RU" sz="2000" dirty="0" smtClean="0"/>
          </a:p>
          <a:p>
            <a:r>
              <a:rPr lang="ru-RU" sz="2000" dirty="0" smtClean="0"/>
              <a:t>Уменьшение </a:t>
            </a:r>
            <a:r>
              <a:rPr lang="ru-RU" sz="2000" dirty="0"/>
              <a:t>среднего тестового балла объясняется уменьшением </a:t>
            </a:r>
          </a:p>
          <a:p>
            <a:r>
              <a:rPr lang="ru-RU" sz="2000" dirty="0"/>
              <a:t>общего  количества заданий в КИМ за счет исключения наиболее простых, </a:t>
            </a:r>
          </a:p>
          <a:p>
            <a:r>
              <a:rPr lang="ru-RU" sz="2000" dirty="0"/>
              <a:t>обладавших низкой дифференцирующей способностью заданий</a:t>
            </a:r>
            <a:r>
              <a:rPr lang="ru-RU" sz="2000" dirty="0" smtClean="0"/>
              <a:t>.</a:t>
            </a:r>
          </a:p>
          <a:p>
            <a:r>
              <a:rPr lang="ru-RU" sz="2000" dirty="0" smtClean="0"/>
              <a:t> </a:t>
            </a:r>
            <a:endParaRPr lang="ru-RU" sz="2000" dirty="0" smtClean="0"/>
          </a:p>
          <a:p>
            <a:r>
              <a:rPr lang="ru-RU" sz="2000" dirty="0" smtClean="0"/>
              <a:t>При </a:t>
            </a:r>
            <a:r>
              <a:rPr lang="ru-RU" sz="2000" dirty="0"/>
              <a:t>этом </a:t>
            </a:r>
            <a:r>
              <a:rPr lang="ru-RU" sz="2000" dirty="0" smtClean="0"/>
              <a:t>доля </a:t>
            </a:r>
            <a:r>
              <a:rPr lang="ru-RU" sz="2000" dirty="0"/>
              <a:t>участников, получивших высокие тестовые баллы (81-100) увеличилась </a:t>
            </a:r>
          </a:p>
          <a:p>
            <a:r>
              <a:rPr lang="ru-RU" sz="2000" b="1" dirty="0" smtClean="0">
                <a:solidFill>
                  <a:srgbClr val="003399"/>
                </a:solidFill>
              </a:rPr>
              <a:t>8,21</a:t>
            </a:r>
            <a:r>
              <a:rPr lang="ru-RU" sz="2000" b="1" dirty="0">
                <a:solidFill>
                  <a:srgbClr val="003399"/>
                </a:solidFill>
              </a:rPr>
              <a:t>% </a:t>
            </a:r>
            <a:r>
              <a:rPr lang="ru-RU" sz="2000" b="1" dirty="0" smtClean="0">
                <a:solidFill>
                  <a:srgbClr val="003399"/>
                </a:solidFill>
              </a:rPr>
              <a:t> - </a:t>
            </a:r>
            <a:r>
              <a:rPr lang="ru-RU" sz="2000" b="1" dirty="0">
                <a:solidFill>
                  <a:srgbClr val="003399"/>
                </a:solidFill>
              </a:rPr>
              <a:t>2015 г. </a:t>
            </a:r>
            <a:endParaRPr lang="ru-RU" sz="2000" b="1" dirty="0" smtClean="0">
              <a:solidFill>
                <a:srgbClr val="003399"/>
              </a:solidFill>
            </a:endParaRPr>
          </a:p>
          <a:p>
            <a:r>
              <a:rPr lang="ru-RU" sz="2000" b="1" dirty="0" smtClean="0">
                <a:solidFill>
                  <a:srgbClr val="003399"/>
                </a:solidFill>
              </a:rPr>
              <a:t>7,15%  - 2014 </a:t>
            </a:r>
            <a:r>
              <a:rPr lang="ru-RU" sz="2000" b="1" dirty="0">
                <a:solidFill>
                  <a:srgbClr val="003399"/>
                </a:solidFill>
              </a:rPr>
              <a:t>г</a:t>
            </a:r>
            <a:r>
              <a:rPr lang="ru-RU" sz="2000" b="1" dirty="0" smtClean="0">
                <a:solidFill>
                  <a:srgbClr val="003399"/>
                </a:solidFill>
              </a:rPr>
              <a:t>. </a:t>
            </a:r>
            <a:endParaRPr lang="ru-RU" sz="2000" b="1" dirty="0">
              <a:solidFill>
                <a:srgbClr val="003399"/>
              </a:solidFill>
            </a:endParaRPr>
          </a:p>
        </p:txBody>
      </p:sp>
    </p:spTree>
    <p:extLst>
      <p:ext uri="{BB962C8B-B14F-4D97-AF65-F5344CB8AC3E}">
        <p14:creationId xmlns:p14="http://schemas.microsoft.com/office/powerpoint/2010/main" val="3818568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495"/>
            <a:ext cx="7886700" cy="733210"/>
          </a:xfrm>
        </p:spPr>
        <p:txBody>
          <a:bodyPr>
            <a:normAutofit/>
          </a:bodyPr>
          <a:lstStyle/>
          <a:p>
            <a:r>
              <a:rPr lang="ru-RU" sz="3000" b="1" dirty="0" smtClean="0">
                <a:latin typeface="Arial" panose="020B0604020202020204" pitchFamily="34" charset="0"/>
                <a:cs typeface="Arial" panose="020B0604020202020204" pitchFamily="34" charset="0"/>
              </a:rPr>
              <a:t>Задание 26</a:t>
            </a:r>
            <a:endParaRPr lang="ru-RU" sz="3000" dirty="0"/>
          </a:p>
        </p:txBody>
      </p:sp>
      <p:sp>
        <p:nvSpPr>
          <p:cNvPr id="4" name="Rectangle 3"/>
          <p:cNvSpPr>
            <a:spLocks noGrp="1" noChangeArrowheads="1"/>
          </p:cNvSpPr>
          <p:nvPr>
            <p:ph idx="1"/>
          </p:nvPr>
        </p:nvSpPr>
        <p:spPr>
          <a:xfrm>
            <a:off x="0" y="980728"/>
            <a:ext cx="8604448" cy="5688632"/>
          </a:xfrm>
        </p:spPr>
        <p:txBody>
          <a:bodyPr>
            <a:normAutofit fontScale="62500" lnSpcReduction="20000"/>
          </a:bodyPr>
          <a:lstStyle/>
          <a:p>
            <a:pPr marL="609600" indent="-609600" eaLnBrk="1" hangingPunct="1">
              <a:lnSpc>
                <a:spcPct val="120000"/>
              </a:lnSpc>
              <a:buFontTx/>
              <a:buAutoNum type="arabicPeriod"/>
              <a:defRPr/>
            </a:pPr>
            <a:r>
              <a:rPr lang="ru-RU" altLang="ru-RU" sz="3000" dirty="0" smtClean="0">
                <a:latin typeface="Arial" panose="020B0604020202020204" pitchFamily="34" charset="0"/>
                <a:cs typeface="Arial" panose="020B0604020202020204" pitchFamily="34" charset="0"/>
              </a:rPr>
              <a:t>Задание 1, 2 – описание стратегии может быть любое: словесное, таблица, дерево. В задании 3 – должно быть  дерево или таблица. </a:t>
            </a:r>
          </a:p>
          <a:p>
            <a:pPr marL="609600" indent="-609600" eaLnBrk="1" hangingPunct="1">
              <a:lnSpc>
                <a:spcPct val="120000"/>
              </a:lnSpc>
              <a:buFontTx/>
              <a:buAutoNum type="arabicPeriod"/>
              <a:defRPr/>
            </a:pPr>
            <a:r>
              <a:rPr lang="ru-RU" altLang="ru-RU" sz="3000" dirty="0" smtClean="0">
                <a:latin typeface="Arial" panose="020B0604020202020204" pitchFamily="34" charset="0"/>
                <a:cs typeface="Arial" panose="020B0604020202020204" pitchFamily="34" charset="0"/>
              </a:rPr>
              <a:t>За арифметические ошибки, не приведшие к неверному ответу, </a:t>
            </a:r>
            <a:r>
              <a:rPr lang="ru-RU" altLang="ru-RU" sz="3000" b="1" dirty="0" smtClean="0">
                <a:solidFill>
                  <a:srgbClr val="FF0000"/>
                </a:solidFill>
                <a:latin typeface="Arial" panose="020B0604020202020204" pitchFamily="34" charset="0"/>
                <a:cs typeface="Arial" panose="020B0604020202020204" pitchFamily="34" charset="0"/>
              </a:rPr>
              <a:t>оценка не снижается</a:t>
            </a:r>
            <a:r>
              <a:rPr lang="ru-RU" altLang="ru-RU" sz="3000" dirty="0" smtClean="0">
                <a:latin typeface="Arial" panose="020B0604020202020204" pitchFamily="34" charset="0"/>
                <a:cs typeface="Arial" panose="020B0604020202020204" pitchFamily="34" charset="0"/>
              </a:rPr>
              <a:t>. </a:t>
            </a:r>
            <a:endParaRPr lang="fr-FR" altLang="ru-RU" sz="3000" dirty="0" smtClean="0">
              <a:latin typeface="Arial" panose="020B0604020202020204" pitchFamily="34" charset="0"/>
              <a:cs typeface="Arial" panose="020B0604020202020204" pitchFamily="34" charset="0"/>
            </a:endParaRPr>
          </a:p>
          <a:p>
            <a:pPr marL="609600" indent="-609600" eaLnBrk="1" hangingPunct="1">
              <a:lnSpc>
                <a:spcPct val="120000"/>
              </a:lnSpc>
              <a:buFontTx/>
              <a:buAutoNum type="arabicPeriod"/>
              <a:defRPr/>
            </a:pPr>
            <a:r>
              <a:rPr lang="fr-FR" altLang="ru-RU" sz="3000" dirty="0" smtClean="0">
                <a:latin typeface="Arial" panose="020B0604020202020204" pitchFamily="34" charset="0"/>
                <a:cs typeface="Arial" panose="020B0604020202020204" pitchFamily="34" charset="0"/>
              </a:rPr>
              <a:t>При описании стратегии учащийся пропускает простые арифметические выкладки, например, вместо «Ваня удвоит количество камней во второй куче, при этом он получит в обеих кучах  10+25×2=60 &gt; 55 камней и выиграет» пишет «Ваня удвоит количество камней во второй куче и выиграет»</a:t>
            </a:r>
            <a:r>
              <a:rPr lang="ru-RU" altLang="ru-RU" sz="3000" dirty="0" smtClean="0">
                <a:latin typeface="Arial" panose="020B0604020202020204" pitchFamily="34" charset="0"/>
                <a:cs typeface="Arial" panose="020B0604020202020204" pitchFamily="34" charset="0"/>
              </a:rPr>
              <a:t> - </a:t>
            </a:r>
            <a:r>
              <a:rPr lang="ru-RU" altLang="ru-RU" sz="3000" b="1" dirty="0" smtClean="0">
                <a:solidFill>
                  <a:srgbClr val="FF0000"/>
                </a:solidFill>
                <a:latin typeface="Arial" panose="020B0604020202020204" pitchFamily="34" charset="0"/>
                <a:cs typeface="Arial" panose="020B0604020202020204" pitchFamily="34" charset="0"/>
              </a:rPr>
              <a:t>оценка снижается. </a:t>
            </a:r>
            <a:endParaRPr lang="fr-FR" altLang="ru-RU" sz="3000" b="1" dirty="0" smtClean="0">
              <a:solidFill>
                <a:srgbClr val="FF0000"/>
              </a:solidFill>
              <a:latin typeface="Arial" panose="020B0604020202020204" pitchFamily="34" charset="0"/>
              <a:cs typeface="Arial" panose="020B0604020202020204" pitchFamily="34" charset="0"/>
            </a:endParaRPr>
          </a:p>
          <a:p>
            <a:pPr marL="609600" indent="-609600" eaLnBrk="1" hangingPunct="1">
              <a:lnSpc>
                <a:spcPct val="120000"/>
              </a:lnSpc>
              <a:buFontTx/>
              <a:buAutoNum type="arabicPeriod"/>
              <a:defRPr/>
            </a:pPr>
            <a:r>
              <a:rPr lang="fr-FR" altLang="ru-RU" sz="3000" dirty="0" smtClean="0">
                <a:latin typeface="Arial" panose="020B0604020202020204" pitchFamily="34" charset="0"/>
                <a:cs typeface="Arial" panose="020B0604020202020204" pitchFamily="34" charset="0"/>
              </a:rPr>
              <a:t>Учащийся описывает верную стратегию, но обосновывает её утверждениями, содержащими логические ошибки, например, «При любом ходе Пети, Ване следует удвоить количество камней во второй куче, потому что, игрок, который удваивает, всегда выигрывает»</a:t>
            </a:r>
            <a:r>
              <a:rPr lang="ru-RU" altLang="ru-RU" sz="3000" dirty="0" smtClean="0">
                <a:latin typeface="Arial" panose="020B0604020202020204" pitchFamily="34" charset="0"/>
                <a:cs typeface="Arial" panose="020B0604020202020204" pitchFamily="34" charset="0"/>
              </a:rPr>
              <a:t>. Либо: «Ване следует удвоить количество камней в </a:t>
            </a:r>
            <a:r>
              <a:rPr lang="ru-RU" altLang="ru-RU" sz="3000" b="1" dirty="0" smtClean="0">
                <a:latin typeface="Arial" panose="020B0604020202020204" pitchFamily="34" charset="0"/>
                <a:cs typeface="Arial" panose="020B0604020202020204" pitchFamily="34" charset="0"/>
              </a:rPr>
              <a:t>любой</a:t>
            </a:r>
            <a:r>
              <a:rPr lang="ru-RU" altLang="ru-RU" sz="3000" dirty="0" smtClean="0">
                <a:latin typeface="Arial" panose="020B0604020202020204" pitchFamily="34" charset="0"/>
                <a:cs typeface="Arial" panose="020B0604020202020204" pitchFamily="34" charset="0"/>
              </a:rPr>
              <a:t> 	куче…» (ошибочное слово – «в любой»). Во всех таких случаях  </a:t>
            </a:r>
            <a:r>
              <a:rPr lang="ru-RU" altLang="ru-RU" sz="3000" b="1" dirty="0" smtClean="0">
                <a:solidFill>
                  <a:srgbClr val="FF0000"/>
                </a:solidFill>
                <a:latin typeface="Arial" panose="020B0604020202020204" pitchFamily="34" charset="0"/>
                <a:cs typeface="Arial" panose="020B0604020202020204" pitchFamily="34" charset="0"/>
              </a:rPr>
              <a:t>оценка снижается.  </a:t>
            </a:r>
          </a:p>
          <a:p>
            <a:pPr marL="0" indent="0" eaLnBrk="1" hangingPunct="1">
              <a:lnSpc>
                <a:spcPct val="120000"/>
              </a:lnSpc>
              <a:buFontTx/>
              <a:buNone/>
              <a:defRPr/>
            </a:pPr>
            <a:r>
              <a:rPr lang="ru-RU" altLang="ru-RU" sz="2000" b="1" dirty="0" smtClean="0">
                <a:solidFill>
                  <a:srgbClr val="FF0000"/>
                </a:solidFill>
              </a:rPr>
              <a:t>	</a:t>
            </a:r>
            <a:endParaRPr lang="ru-RU" altLang="ru-RU" sz="2000" dirty="0" smtClean="0"/>
          </a:p>
        </p:txBody>
      </p:sp>
      <p:pic>
        <p:nvPicPr>
          <p:cNvPr id="5" name="Рисунок 4"/>
          <p:cNvPicPr>
            <a:picLocks noChangeAspect="1"/>
          </p:cNvPicPr>
          <p:nvPr/>
        </p:nvPicPr>
        <p:blipFill>
          <a:blip r:embed="rId2"/>
          <a:stretch>
            <a:fillRect/>
          </a:stretch>
        </p:blipFill>
        <p:spPr>
          <a:xfrm>
            <a:off x="126802" y="667161"/>
            <a:ext cx="8376630" cy="97544"/>
          </a:xfrm>
          <a:prstGeom prst="rect">
            <a:avLst/>
          </a:prstGeom>
        </p:spPr>
      </p:pic>
    </p:spTree>
    <p:extLst>
      <p:ext uri="{BB962C8B-B14F-4D97-AF65-F5344CB8AC3E}">
        <p14:creationId xmlns:p14="http://schemas.microsoft.com/office/powerpoint/2010/main" val="2811477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Задание 27 (36,2%)</a:t>
            </a:r>
            <a:endParaRPr lang="ru-RU" b="1"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
        <p:nvSpPr>
          <p:cNvPr id="6" name="Объект 2"/>
          <p:cNvSpPr txBox="1">
            <a:spLocks/>
          </p:cNvSpPr>
          <p:nvPr/>
        </p:nvSpPr>
        <p:spPr>
          <a:xfrm>
            <a:off x="9322" y="1340768"/>
            <a:ext cx="9172128" cy="4525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dirty="0"/>
          </a:p>
        </p:txBody>
      </p:sp>
      <p:sp>
        <p:nvSpPr>
          <p:cNvPr id="7" name="Прямоугольник 3"/>
          <p:cNvSpPr>
            <a:spLocks noChangeArrowheads="1"/>
          </p:cNvSpPr>
          <p:nvPr/>
        </p:nvSpPr>
        <p:spPr bwMode="auto">
          <a:xfrm>
            <a:off x="375811" y="692696"/>
            <a:ext cx="84391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2400" dirty="0"/>
              <a:t>Для заданной последовательности неотрицательных целых чисел необходимо найти </a:t>
            </a:r>
            <a:r>
              <a:rPr lang="ru-RU" altLang="ru-RU" sz="2400" b="1" dirty="0">
                <a:solidFill>
                  <a:srgbClr val="0000CC"/>
                </a:solidFill>
              </a:rPr>
              <a:t>максимальное произведение</a:t>
            </a:r>
            <a:r>
              <a:rPr lang="ru-RU" altLang="ru-RU" sz="2400" dirty="0"/>
              <a:t> двух её элементов, номера которых различаются не менее чем </a:t>
            </a:r>
            <a:r>
              <a:rPr lang="ru-RU" altLang="ru-RU" sz="2400" b="1" dirty="0">
                <a:solidFill>
                  <a:srgbClr val="0000CC"/>
                </a:solidFill>
              </a:rPr>
              <a:t>на 8</a:t>
            </a:r>
            <a:r>
              <a:rPr lang="ru-RU" altLang="ru-RU" sz="2400" dirty="0"/>
              <a:t>. Количество элементов последовательности не превышает </a:t>
            </a:r>
            <a:r>
              <a:rPr lang="ru-RU" altLang="ru-RU" sz="2400" b="1" dirty="0">
                <a:solidFill>
                  <a:srgbClr val="0000CC"/>
                </a:solidFill>
              </a:rPr>
              <a:t>10000</a:t>
            </a:r>
            <a:r>
              <a:rPr lang="ru-RU" altLang="ru-RU" sz="2400" dirty="0"/>
              <a:t>.</a:t>
            </a:r>
          </a:p>
        </p:txBody>
      </p:sp>
      <p:sp>
        <p:nvSpPr>
          <p:cNvPr id="8" name="Прямоугольник 7"/>
          <p:cNvSpPr>
            <a:spLocks noChangeArrowheads="1"/>
          </p:cNvSpPr>
          <p:nvPr/>
        </p:nvSpPr>
        <p:spPr bwMode="auto">
          <a:xfrm>
            <a:off x="385763" y="3048000"/>
            <a:ext cx="800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2400" i="1" dirty="0">
                <a:solidFill>
                  <a:srgbClr val="000000"/>
                </a:solidFill>
              </a:rPr>
              <a:t>Задача А </a:t>
            </a:r>
            <a:r>
              <a:rPr lang="ru-RU" altLang="ru-RU" sz="2400" dirty="0">
                <a:solidFill>
                  <a:srgbClr val="000000"/>
                </a:solidFill>
              </a:rPr>
              <a:t>(2 балла). </a:t>
            </a:r>
            <a:r>
              <a:rPr lang="en-US" altLang="ru-RU" sz="2400" i="1" dirty="0">
                <a:solidFill>
                  <a:srgbClr val="000000"/>
                </a:solidFill>
                <a:latin typeface="Times New Roman" panose="02020603050405020304" pitchFamily="18" charset="0"/>
                <a:cs typeface="Times New Roman" panose="02020603050405020304" pitchFamily="18" charset="0"/>
              </a:rPr>
              <a:t>O</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N</a:t>
            </a:r>
            <a:r>
              <a:rPr lang="en-US" altLang="ru-RU" sz="2400" i="1" baseline="30000" dirty="0">
                <a:solidFill>
                  <a:srgbClr val="000000"/>
                </a:solidFill>
                <a:latin typeface="Times New Roman" panose="02020603050405020304" pitchFamily="18" charset="0"/>
                <a:cs typeface="Times New Roman" panose="02020603050405020304" pitchFamily="18" charset="0"/>
              </a:rPr>
              <a:t>2</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rPr>
              <a:t>по времени, </a:t>
            </a:r>
            <a:r>
              <a:rPr lang="en-US" altLang="ru-RU" sz="2400" i="1" dirty="0">
                <a:solidFill>
                  <a:srgbClr val="000000"/>
                </a:solidFill>
                <a:latin typeface="Times New Roman" panose="02020603050405020304" pitchFamily="18" charset="0"/>
                <a:cs typeface="Times New Roman" panose="02020603050405020304" pitchFamily="18" charset="0"/>
              </a:rPr>
              <a:t>O</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N</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rPr>
              <a:t>по памяти.</a:t>
            </a:r>
            <a:endParaRPr lang="ru-RU" altLang="ru-RU" sz="2400" dirty="0"/>
          </a:p>
        </p:txBody>
      </p:sp>
      <p:sp>
        <p:nvSpPr>
          <p:cNvPr id="9" name="Прямоугольник 8"/>
          <p:cNvSpPr>
            <a:spLocks noChangeArrowheads="1"/>
          </p:cNvSpPr>
          <p:nvPr/>
        </p:nvSpPr>
        <p:spPr bwMode="auto">
          <a:xfrm>
            <a:off x="385763" y="3744913"/>
            <a:ext cx="7883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2400" i="1" dirty="0">
                <a:solidFill>
                  <a:srgbClr val="000000"/>
                </a:solidFill>
              </a:rPr>
              <a:t>Задача Б </a:t>
            </a:r>
            <a:r>
              <a:rPr lang="ru-RU" altLang="ru-RU" sz="2400" dirty="0">
                <a:solidFill>
                  <a:srgbClr val="000000"/>
                </a:solidFill>
              </a:rPr>
              <a:t>(</a:t>
            </a:r>
            <a:r>
              <a:rPr lang="en-US" altLang="ru-RU" sz="2400" dirty="0">
                <a:solidFill>
                  <a:srgbClr val="000000"/>
                </a:solidFill>
              </a:rPr>
              <a:t>3</a:t>
            </a:r>
            <a:r>
              <a:rPr lang="ru-RU" altLang="ru-RU" sz="2400" dirty="0">
                <a:solidFill>
                  <a:srgbClr val="000000"/>
                </a:solidFill>
              </a:rPr>
              <a:t> балла). </a:t>
            </a:r>
            <a:r>
              <a:rPr lang="en-US" altLang="ru-RU" sz="2400" i="1" dirty="0">
                <a:solidFill>
                  <a:srgbClr val="000000"/>
                </a:solidFill>
                <a:latin typeface="Times New Roman" panose="02020603050405020304" pitchFamily="18" charset="0"/>
                <a:cs typeface="Times New Roman" panose="02020603050405020304" pitchFamily="18" charset="0"/>
              </a:rPr>
              <a:t>O</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N</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rPr>
              <a:t>по времени, </a:t>
            </a:r>
            <a:r>
              <a:rPr lang="en-US" altLang="ru-RU" sz="2400" i="1" dirty="0">
                <a:solidFill>
                  <a:srgbClr val="000000"/>
                </a:solidFill>
                <a:latin typeface="Times New Roman" panose="02020603050405020304" pitchFamily="18" charset="0"/>
                <a:cs typeface="Times New Roman" panose="02020603050405020304" pitchFamily="18" charset="0"/>
              </a:rPr>
              <a:t>O</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N</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rPr>
              <a:t>по памяти.</a:t>
            </a:r>
            <a:endParaRPr lang="ru-RU" altLang="ru-RU" sz="1800" dirty="0"/>
          </a:p>
        </p:txBody>
      </p:sp>
      <p:sp>
        <p:nvSpPr>
          <p:cNvPr id="10" name="Прямоугольник 9"/>
          <p:cNvSpPr>
            <a:spLocks noChangeArrowheads="1"/>
          </p:cNvSpPr>
          <p:nvPr/>
        </p:nvSpPr>
        <p:spPr bwMode="auto">
          <a:xfrm>
            <a:off x="385763" y="4441825"/>
            <a:ext cx="7883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2400" i="1" dirty="0">
                <a:solidFill>
                  <a:srgbClr val="000000"/>
                </a:solidFill>
              </a:rPr>
              <a:t>Задача Б </a:t>
            </a:r>
            <a:r>
              <a:rPr lang="ru-RU" altLang="ru-RU" sz="2400" dirty="0">
                <a:solidFill>
                  <a:srgbClr val="000000"/>
                </a:solidFill>
              </a:rPr>
              <a:t>(4 балла). </a:t>
            </a:r>
            <a:r>
              <a:rPr lang="en-US" altLang="ru-RU" sz="2400" i="1" dirty="0">
                <a:solidFill>
                  <a:srgbClr val="000000"/>
                </a:solidFill>
                <a:latin typeface="Times New Roman" panose="02020603050405020304" pitchFamily="18" charset="0"/>
                <a:cs typeface="Times New Roman" panose="02020603050405020304" pitchFamily="18" charset="0"/>
              </a:rPr>
              <a:t>O</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N</a:t>
            </a:r>
            <a:r>
              <a:rPr lang="en-US" altLang="ru-RU" sz="2400" dirty="0">
                <a:solidFill>
                  <a:srgbClr val="000000"/>
                </a:solidFill>
                <a:latin typeface="Times New Roman" panose="02020603050405020304" pitchFamily="18" charset="0"/>
                <a:cs typeface="Times New Roman" panose="02020603050405020304" pitchFamily="18" charset="0"/>
              </a:rPr>
              <a:t>)</a:t>
            </a:r>
            <a:r>
              <a:rPr lang="en-US" altLang="ru-RU" sz="2400" i="1" dirty="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rPr>
              <a:t>по времени, </a:t>
            </a:r>
            <a:r>
              <a:rPr lang="en-US" altLang="ru-RU" sz="2400" i="1" dirty="0">
                <a:solidFill>
                  <a:srgbClr val="000000"/>
                </a:solidFill>
                <a:latin typeface="Times New Roman" panose="02020603050405020304" pitchFamily="18" charset="0"/>
                <a:cs typeface="Times New Roman" panose="02020603050405020304" pitchFamily="18" charset="0"/>
              </a:rPr>
              <a:t>O</a:t>
            </a:r>
            <a:r>
              <a:rPr lang="en-US" altLang="ru-RU" sz="2400" dirty="0">
                <a:solidFill>
                  <a:srgbClr val="000000"/>
                </a:solidFill>
                <a:latin typeface="Times New Roman" panose="02020603050405020304" pitchFamily="18" charset="0"/>
                <a:cs typeface="Times New Roman" panose="02020603050405020304" pitchFamily="18" charset="0"/>
              </a:rPr>
              <a:t>(1)</a:t>
            </a:r>
            <a:r>
              <a:rPr lang="en-US" altLang="ru-RU" sz="2400" i="1" dirty="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rPr>
              <a:t>по памяти.</a:t>
            </a:r>
            <a:endParaRPr lang="ru-RU" altLang="ru-RU" sz="1800" dirty="0"/>
          </a:p>
        </p:txBody>
      </p:sp>
    </p:spTree>
    <p:extLst>
      <p:ext uri="{BB962C8B-B14F-4D97-AF65-F5344CB8AC3E}">
        <p14:creationId xmlns:p14="http://schemas.microsoft.com/office/powerpoint/2010/main" val="27396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528" y="-17462"/>
            <a:ext cx="8229600" cy="1143000"/>
          </a:xfrm>
        </p:spPr>
        <p:txBody>
          <a:bodyPr/>
          <a:lstStyle/>
          <a:p>
            <a:pPr eaLnBrk="1" hangingPunct="1"/>
            <a:r>
              <a:rPr lang="ru-RU" altLang="ru-RU" b="1" dirty="0" smtClean="0">
                <a:latin typeface="Arial" panose="020B0604020202020204" pitchFamily="34" charset="0"/>
                <a:cs typeface="Arial" panose="020B0604020202020204" pitchFamily="34" charset="0"/>
              </a:rPr>
              <a:t>Задание 27</a:t>
            </a:r>
          </a:p>
        </p:txBody>
      </p:sp>
      <p:sp>
        <p:nvSpPr>
          <p:cNvPr id="24579" name="Rectangle 3"/>
          <p:cNvSpPr>
            <a:spLocks noGrp="1" noChangeArrowheads="1"/>
          </p:cNvSpPr>
          <p:nvPr>
            <p:ph idx="1"/>
          </p:nvPr>
        </p:nvSpPr>
        <p:spPr>
          <a:xfrm>
            <a:off x="457200" y="1125538"/>
            <a:ext cx="8229600" cy="5000625"/>
          </a:xfrm>
        </p:spPr>
        <p:txBody>
          <a:bodyPr/>
          <a:lstStyle/>
          <a:p>
            <a:pPr eaLnBrk="1" hangingPunct="1">
              <a:lnSpc>
                <a:spcPct val="80000"/>
              </a:lnSpc>
              <a:buFontTx/>
              <a:buNone/>
            </a:pPr>
            <a:r>
              <a:rPr lang="ru-RU" altLang="ru-RU" sz="2400" dirty="0" smtClean="0"/>
              <a:t>Содержательные ошибки,  входящие в перечень (</a:t>
            </a:r>
            <a:r>
              <a:rPr lang="ru-RU" altLang="ru-RU" sz="2400" b="1" dirty="0" smtClean="0">
                <a:solidFill>
                  <a:srgbClr val="FF0000"/>
                </a:solidFill>
              </a:rPr>
              <a:t>разрешенные</a:t>
            </a:r>
            <a:r>
              <a:rPr lang="ru-RU" altLang="ru-RU" sz="2400" dirty="0" smtClean="0"/>
              <a:t>):</a:t>
            </a:r>
          </a:p>
          <a:p>
            <a:pPr eaLnBrk="1" hangingPunct="1">
              <a:lnSpc>
                <a:spcPct val="80000"/>
              </a:lnSpc>
            </a:pPr>
            <a:r>
              <a:rPr lang="ru-RU" altLang="ru-RU" sz="2400" dirty="0" smtClean="0"/>
              <a:t>Неверная инициализация минимума, …</a:t>
            </a:r>
          </a:p>
          <a:p>
            <a:pPr eaLnBrk="1" hangingPunct="1">
              <a:lnSpc>
                <a:spcPct val="80000"/>
              </a:lnSpc>
            </a:pPr>
            <a:r>
              <a:rPr lang="ru-RU" altLang="ru-RU" sz="2400" dirty="0" smtClean="0"/>
              <a:t>Выход за границу массива.</a:t>
            </a:r>
          </a:p>
          <a:p>
            <a:pPr eaLnBrk="1" hangingPunct="1">
              <a:lnSpc>
                <a:spcPct val="80000"/>
              </a:lnSpc>
            </a:pPr>
            <a:r>
              <a:rPr lang="ru-RU" altLang="ru-RU" sz="2400" dirty="0" smtClean="0"/>
              <a:t>Перепутаны «</a:t>
            </a:r>
            <a:r>
              <a:rPr lang="en-US" altLang="ru-RU" sz="2400" dirty="0" smtClean="0"/>
              <a:t>and</a:t>
            </a:r>
            <a:r>
              <a:rPr lang="ru-RU" altLang="ru-RU" sz="2400" dirty="0" smtClean="0"/>
              <a:t>» и «</a:t>
            </a:r>
            <a:r>
              <a:rPr lang="en-US" altLang="ru-RU" sz="2400" dirty="0" smtClean="0"/>
              <a:t>or</a:t>
            </a:r>
            <a:r>
              <a:rPr lang="ru-RU" altLang="ru-RU" sz="2400" dirty="0" smtClean="0"/>
              <a:t>», «&lt;» и «&gt;», и т.д.</a:t>
            </a:r>
          </a:p>
          <a:p>
            <a:pPr eaLnBrk="1" hangingPunct="1">
              <a:lnSpc>
                <a:spcPct val="80000"/>
              </a:lnSpc>
            </a:pPr>
            <a:r>
              <a:rPr lang="ru-RU" altLang="ru-RU" sz="2400" dirty="0" smtClean="0"/>
              <a:t>Не учитывается, что может не быть элементов с указанными свойствами. </a:t>
            </a:r>
          </a:p>
          <a:p>
            <a:pPr eaLnBrk="1" hangingPunct="1">
              <a:lnSpc>
                <a:spcPct val="80000"/>
              </a:lnSpc>
            </a:pPr>
            <a:endParaRPr lang="ru-RU" altLang="ru-RU" sz="2400" dirty="0" smtClean="0"/>
          </a:p>
          <a:p>
            <a:pPr eaLnBrk="1" hangingPunct="1">
              <a:lnSpc>
                <a:spcPct val="80000"/>
              </a:lnSpc>
              <a:buFontTx/>
              <a:buNone/>
            </a:pPr>
            <a:r>
              <a:rPr lang="ru-RU" altLang="ru-RU" sz="2400" b="1" dirty="0" smtClean="0">
                <a:solidFill>
                  <a:srgbClr val="FF0000"/>
                </a:solidFill>
              </a:rPr>
              <a:t>Не разрешенные содержательные</a:t>
            </a:r>
            <a:r>
              <a:rPr lang="ru-RU" altLang="ru-RU" sz="2400" dirty="0" smtClean="0"/>
              <a:t> ошибки (например):</a:t>
            </a:r>
          </a:p>
          <a:p>
            <a:pPr eaLnBrk="1" hangingPunct="1">
              <a:lnSpc>
                <a:spcPct val="80000"/>
              </a:lnSpc>
            </a:pPr>
            <a:r>
              <a:rPr lang="ru-RU" altLang="ru-RU" sz="2400" dirty="0" smtClean="0"/>
              <a:t>Нет ввода (например, не вводится количество чисел)</a:t>
            </a:r>
          </a:p>
          <a:p>
            <a:pPr eaLnBrk="1" hangingPunct="1">
              <a:lnSpc>
                <a:spcPct val="80000"/>
              </a:lnSpc>
            </a:pPr>
            <a:r>
              <a:rPr lang="ru-RU" altLang="ru-RU" sz="2400" dirty="0" smtClean="0"/>
              <a:t>Неверно считается минимум</a:t>
            </a:r>
          </a:p>
          <a:p>
            <a:pPr eaLnBrk="1" hangingPunct="1">
              <a:lnSpc>
                <a:spcPct val="80000"/>
              </a:lnSpc>
            </a:pPr>
            <a:r>
              <a:rPr lang="ru-RU" altLang="ru-RU" sz="2400" dirty="0" smtClean="0"/>
              <a:t>Неверно проверяется свойство</a:t>
            </a:r>
          </a:p>
        </p:txBody>
      </p:sp>
      <p:pic>
        <p:nvPicPr>
          <p:cNvPr id="2" name="Рисунок 1"/>
          <p:cNvPicPr>
            <a:picLocks noChangeAspect="1"/>
          </p:cNvPicPr>
          <p:nvPr/>
        </p:nvPicPr>
        <p:blipFill>
          <a:blip r:embed="rId2"/>
          <a:stretch>
            <a:fillRect/>
          </a:stretch>
        </p:blipFill>
        <p:spPr>
          <a:xfrm>
            <a:off x="176498" y="836712"/>
            <a:ext cx="8376630" cy="97544"/>
          </a:xfrm>
          <a:prstGeom prst="rect">
            <a:avLst/>
          </a:prstGeom>
        </p:spPr>
      </p:pic>
    </p:spTree>
    <p:extLst>
      <p:ext uri="{BB962C8B-B14F-4D97-AF65-F5344CB8AC3E}">
        <p14:creationId xmlns:p14="http://schemas.microsoft.com/office/powerpoint/2010/main" val="1401103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04800" y="980728"/>
            <a:ext cx="8686800" cy="5688632"/>
          </a:xfrm>
        </p:spPr>
        <p:txBody>
          <a:bodyPr/>
          <a:lstStyle/>
          <a:p>
            <a:pPr>
              <a:buNone/>
            </a:pPr>
            <a:r>
              <a:rPr lang="ru-RU" dirty="0" smtClean="0"/>
              <a:t>   </a:t>
            </a:r>
            <a:r>
              <a:rPr lang="ru-RU" sz="3600" b="1" dirty="0" smtClean="0">
                <a:latin typeface="Times New Roman" pitchFamily="18" charset="0"/>
                <a:cs typeface="Times New Roman" pitchFamily="18" charset="0"/>
              </a:rPr>
              <a:t>Главная задача учителя информатики – организовать работу с обучающимися так, чтобы их выбор предмета «информатика» на государственной итоговой аттестации был осознанным и правильным, создать условия для обеспечения качественной подготовки обучающихся и успешной сдачи ими ЕГЭ и ГИА по информатике и ИКТ.</a:t>
            </a:r>
          </a:p>
          <a:p>
            <a:endParaRPr lang="ru-RU" dirty="0"/>
          </a:p>
        </p:txBody>
      </p:sp>
      <p:sp>
        <p:nvSpPr>
          <p:cNvPr id="2" name="Управляющая кнопка: назад 1">
            <a:hlinkClick r:id="rId2" action="ppaction://hlinksldjump" highlightClick="1"/>
          </p:cNvPr>
          <p:cNvSpPr/>
          <p:nvPr/>
        </p:nvSpPr>
        <p:spPr>
          <a:xfrm>
            <a:off x="7884368" y="6309320"/>
            <a:ext cx="1008112"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188640"/>
            <a:ext cx="8686800" cy="1106760"/>
          </a:xfrm>
        </p:spPr>
        <p:txBody>
          <a:bodyPr>
            <a:normAutofit/>
          </a:bodyPr>
          <a:lstStyle/>
          <a:p>
            <a:pPr algn="ctr"/>
            <a:r>
              <a:rPr lang="ru-RU" b="1" dirty="0" smtClean="0">
                <a:latin typeface="Times New Roman" pitchFamily="18" charset="0"/>
                <a:cs typeface="Times New Roman" pitchFamily="18" charset="0"/>
              </a:rPr>
              <a:t>Подготовка на уроке</a:t>
            </a:r>
            <a:r>
              <a:rPr lang="ru-RU" b="1" i="1" dirty="0" smtClean="0"/>
              <a:t/>
            </a:r>
            <a:br>
              <a:rPr lang="ru-RU" b="1" i="1" dirty="0" smtClean="0"/>
            </a:br>
            <a:endParaRPr lang="ru-RU" dirty="0"/>
          </a:p>
        </p:txBody>
      </p:sp>
      <p:sp>
        <p:nvSpPr>
          <p:cNvPr id="5" name="Содержимое 4"/>
          <p:cNvSpPr>
            <a:spLocks noGrp="1"/>
          </p:cNvSpPr>
          <p:nvPr>
            <p:ph idx="1"/>
          </p:nvPr>
        </p:nvSpPr>
        <p:spPr>
          <a:xfrm>
            <a:off x="107504" y="1052736"/>
            <a:ext cx="8686800" cy="6021288"/>
          </a:xfrm>
        </p:spPr>
        <p:txBody>
          <a:bodyPr>
            <a:noAutofit/>
          </a:bodyPr>
          <a:lstStyle/>
          <a:p>
            <a:pPr>
              <a:buNone/>
            </a:pPr>
            <a:r>
              <a:rPr lang="ru-RU" sz="2400" b="1" dirty="0" smtClean="0">
                <a:latin typeface="Times New Roman" pitchFamily="18" charset="0"/>
                <a:cs typeface="Times New Roman" pitchFamily="18" charset="0"/>
              </a:rPr>
              <a:t>          В плане практически каждого урока я предусмотрела время (от 5 до 10 минут) на тестирование. Объем таких мини-тестов от 5 до10 вопросов. Желательно при закреплении материала на уроке давать контрольные вопросы и задания в стандартном формате, </a:t>
            </a:r>
            <a:r>
              <a:rPr lang="ru-RU" sz="2400" b="1" dirty="0" err="1" smtClean="0">
                <a:latin typeface="Times New Roman" pitchFamily="18" charset="0"/>
                <a:cs typeface="Times New Roman" pitchFamily="18" charset="0"/>
              </a:rPr>
              <a:t>соответству-ющем</a:t>
            </a:r>
            <a:r>
              <a:rPr lang="ru-RU" sz="2400" b="1" dirty="0" smtClean="0">
                <a:latin typeface="Times New Roman" pitchFamily="18" charset="0"/>
                <a:cs typeface="Times New Roman" pitchFamily="18" charset="0"/>
              </a:rPr>
              <a:t> ЕГЭ.  </a:t>
            </a:r>
          </a:p>
          <a:p>
            <a:pPr>
              <a:buNone/>
            </a:pPr>
            <a:r>
              <a:rPr lang="ru-RU" sz="2400" b="1" dirty="0" smtClean="0">
                <a:latin typeface="Times New Roman" pitchFamily="18" charset="0"/>
                <a:cs typeface="Times New Roman" pitchFamily="18" charset="0"/>
              </a:rPr>
              <a:t>         Использование систем тестового контроля не только позволит подготовить учащихся к формату письменных экзаменов, проводимых в виде тестов, но и явится несомненным подспорьем на уроках информатики. Такие тесты, умело составленные, могут выполнять не только контролирующие, но обучающие и закрепляющие функции, служить для осуществления как текущего или промежуточного, так и тематического или итогового контроля знаний. </a:t>
            </a:r>
          </a:p>
          <a:p>
            <a:endParaRPr lang="ru-RU" sz="2400" dirty="0">
              <a:latin typeface="Times New Roman" pitchFamily="18" charset="0"/>
              <a:cs typeface="Times New Roman" pitchFamily="18" charset="0"/>
            </a:endParaRPr>
          </a:p>
        </p:txBody>
      </p:sp>
      <p:sp>
        <p:nvSpPr>
          <p:cNvPr id="7" name="Управляющая кнопка: назад 6">
            <a:hlinkClick r:id="rId2" action="ppaction://hlinksldjump" highlightClick="1"/>
          </p:cNvPr>
          <p:cNvSpPr/>
          <p:nvPr/>
        </p:nvSpPr>
        <p:spPr>
          <a:xfrm>
            <a:off x="7884368" y="6309320"/>
            <a:ext cx="1008112"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normAutofit/>
          </a:bodyPr>
          <a:lstStyle/>
          <a:p>
            <a:pPr>
              <a:buNone/>
            </a:pPr>
            <a:r>
              <a:rPr lang="ru-RU" sz="4400" b="1" dirty="0" smtClean="0">
                <a:latin typeface="Times New Roman" pitchFamily="18" charset="0"/>
                <a:cs typeface="Times New Roman" pitchFamily="18" charset="0"/>
              </a:rPr>
              <a:t>   «Без стремления к новому нет жизни, нет развития, нет прогресса» </a:t>
            </a:r>
          </a:p>
          <a:p>
            <a:pPr algn="r">
              <a:buNone/>
            </a:pPr>
            <a:r>
              <a:rPr lang="ru-RU" sz="4400" b="1" dirty="0" smtClean="0">
                <a:latin typeface="Times New Roman" pitchFamily="18" charset="0"/>
                <a:cs typeface="Times New Roman" pitchFamily="18" charset="0"/>
              </a:rPr>
              <a:t>В.Г. Белинский</a:t>
            </a:r>
            <a:endParaRPr lang="ru-RU"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179512" y="140106"/>
            <a:ext cx="8640960" cy="471586"/>
          </a:xfrm>
        </p:spPr>
        <p:txBody>
          <a:bodyPr>
            <a:normAutofit fontScale="90000"/>
          </a:bodyPr>
          <a:lstStyle/>
          <a:p>
            <a:r>
              <a:rPr lang="ru-RU" b="1" dirty="0" smtClean="0">
                <a:latin typeface="Arial" panose="020B0604020202020204" pitchFamily="34" charset="0"/>
                <a:cs typeface="Arial" panose="020B0604020202020204" pitchFamily="34" charset="0"/>
              </a:rPr>
              <a:t>Структурные изменения за 2015-2016 </a:t>
            </a:r>
            <a:r>
              <a:rPr lang="ru-RU" b="1" dirty="0" err="1" smtClean="0">
                <a:latin typeface="Arial" panose="020B0604020202020204" pitchFamily="34" charset="0"/>
                <a:cs typeface="Arial" panose="020B0604020202020204" pitchFamily="34" charset="0"/>
              </a:rPr>
              <a:t>гг</a:t>
            </a:r>
            <a:endParaRPr lang="ru-RU" b="1" dirty="0">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602102" y="908720"/>
            <a:ext cx="6823670" cy="5196235"/>
          </a:xfrm>
        </p:spPr>
        <p:txBody>
          <a:bodyPr/>
          <a:lstStyle/>
          <a:p>
            <a:pPr marL="457200" indent="-457200">
              <a:buFontTx/>
              <a:buAutoNum type="arabicParenR"/>
              <a:defRPr/>
            </a:pPr>
            <a:r>
              <a:rPr lang="ru-RU" sz="2400" dirty="0">
                <a:solidFill>
                  <a:srgbClr val="000000"/>
                </a:solidFill>
              </a:rPr>
              <a:t>удаление части А</a:t>
            </a:r>
          </a:p>
          <a:p>
            <a:pPr marL="457200" indent="-457200">
              <a:buFontTx/>
              <a:buAutoNum type="arabicParenR"/>
              <a:defRPr/>
            </a:pPr>
            <a:r>
              <a:rPr lang="ru-RU" sz="2400" dirty="0">
                <a:solidFill>
                  <a:srgbClr val="000000"/>
                </a:solidFill>
              </a:rPr>
              <a:t>сокращение количества задач</a:t>
            </a:r>
          </a:p>
          <a:p>
            <a:pPr marL="457200" indent="-457200">
              <a:buFontTx/>
              <a:buAutoNum type="arabicParenR"/>
              <a:defRPr/>
            </a:pPr>
            <a:r>
              <a:rPr lang="ru-RU" sz="2400" dirty="0">
                <a:solidFill>
                  <a:srgbClr val="000000"/>
                </a:solidFill>
              </a:rPr>
              <a:t>объединение простых задач (</a:t>
            </a:r>
            <a:r>
              <a:rPr lang="en-US" sz="2400" dirty="0">
                <a:solidFill>
                  <a:srgbClr val="000000"/>
                </a:solidFill>
              </a:rPr>
              <a:t>4</a:t>
            </a:r>
            <a:r>
              <a:rPr lang="ru-RU" sz="2400" dirty="0">
                <a:solidFill>
                  <a:srgbClr val="000000"/>
                </a:solidFill>
              </a:rPr>
              <a:t>, 6, 7, 9)</a:t>
            </a:r>
          </a:p>
          <a:p>
            <a:pPr marL="457200" indent="-12700">
              <a:defRPr/>
            </a:pPr>
            <a:r>
              <a:rPr lang="ru-RU" sz="2400" b="1" i="1" dirty="0">
                <a:solidFill>
                  <a:srgbClr val="000000"/>
                </a:solidFill>
              </a:rPr>
              <a:t>Цель</a:t>
            </a:r>
            <a:r>
              <a:rPr lang="ru-RU" sz="2400" dirty="0">
                <a:solidFill>
                  <a:srgbClr val="000000"/>
                </a:solidFill>
              </a:rPr>
              <a:t>: оставить больше времени на решение сложных задач.</a:t>
            </a:r>
          </a:p>
          <a:p>
            <a:pPr marL="514350" indent="-514350">
              <a:buFont typeface="+mj-lt"/>
              <a:buAutoNum type="arabicParenR" startAt="4"/>
              <a:defRPr/>
            </a:pPr>
            <a:r>
              <a:rPr lang="ru-RU" sz="2400" dirty="0">
                <a:solidFill>
                  <a:srgbClr val="000000"/>
                </a:solidFill>
              </a:rPr>
              <a:t>язык </a:t>
            </a:r>
            <a:r>
              <a:rPr lang="en-US" sz="2400" dirty="0">
                <a:solidFill>
                  <a:srgbClr val="000000"/>
                </a:solidFill>
              </a:rPr>
              <a:t>Python </a:t>
            </a:r>
            <a:endParaRPr lang="ru-RU" sz="2400" dirty="0" smtClean="0">
              <a:solidFill>
                <a:srgbClr val="000000"/>
              </a:solidFill>
            </a:endParaRPr>
          </a:p>
          <a:p>
            <a:pPr marL="514350" indent="-514350">
              <a:buFont typeface="+mj-lt"/>
              <a:buAutoNum type="arabicParenR" startAt="4"/>
              <a:defRPr/>
            </a:pPr>
            <a:r>
              <a:rPr lang="ru-RU" sz="2400" dirty="0" smtClean="0">
                <a:solidFill>
                  <a:srgbClr val="000000"/>
                </a:solidFill>
              </a:rPr>
              <a:t>Вариабельность</a:t>
            </a:r>
            <a:endParaRPr lang="ru-RU" sz="2400" dirty="0">
              <a:solidFill>
                <a:srgbClr val="000000"/>
              </a:solidFill>
            </a:endParaRPr>
          </a:p>
          <a:p>
            <a:endParaRPr lang="ru-RU" dirty="0"/>
          </a:p>
        </p:txBody>
      </p:sp>
      <p:sp>
        <p:nvSpPr>
          <p:cNvPr id="8" name="TextBox 7"/>
          <p:cNvSpPr txBox="1"/>
          <p:nvPr/>
        </p:nvSpPr>
        <p:spPr>
          <a:xfrm>
            <a:off x="602102" y="5661248"/>
            <a:ext cx="1080120" cy="369332"/>
          </a:xfrm>
          <a:prstGeom prst="rect">
            <a:avLst/>
          </a:prstGeom>
          <a:noFill/>
        </p:spPr>
        <p:txBody>
          <a:bodyPr wrap="square" rtlCol="0">
            <a:spAutoFit/>
          </a:bodyPr>
          <a:lstStyle/>
          <a:p>
            <a:r>
              <a:rPr lang="ru-RU" dirty="0" smtClean="0"/>
              <a:t>   </a:t>
            </a:r>
            <a:endParaRPr lang="ru-RU" dirty="0"/>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129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179512" y="140106"/>
            <a:ext cx="8640960" cy="471586"/>
          </a:xfrm>
        </p:spPr>
        <p:txBody>
          <a:bodyPr>
            <a:normAutofit fontScale="90000"/>
          </a:bodyPr>
          <a:lstStyle/>
          <a:p>
            <a:r>
              <a:rPr lang="ru-RU" b="1" dirty="0" smtClean="0">
                <a:latin typeface="Arial" panose="020B0604020202020204" pitchFamily="34" charset="0"/>
                <a:cs typeface="Arial" panose="020B0604020202020204" pitchFamily="34" charset="0"/>
              </a:rPr>
              <a:t>Основные направления</a:t>
            </a:r>
            <a:endParaRPr lang="ru-RU" b="1" dirty="0">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467544" y="908720"/>
            <a:ext cx="8352928" cy="5256584"/>
          </a:xfrm>
        </p:spPr>
        <p:txBody>
          <a:bodyPr>
            <a:normAutofit/>
          </a:bodyPr>
          <a:lstStyle/>
          <a:p>
            <a:pPr marL="457200" indent="-457200">
              <a:buAutoNum type="arabicPeriod"/>
            </a:pPr>
            <a:r>
              <a:rPr lang="ru-RU" sz="2400" b="1" dirty="0" smtClean="0">
                <a:latin typeface="Times New Roman" pitchFamily="18" charset="0"/>
                <a:cs typeface="Times New Roman" pitchFamily="18" charset="0"/>
              </a:rPr>
              <a:t>Подробно изучаю Методические рекомендации для учителей, подготовленные на основе анализа типичных ошибок участников ЕГЭ прошлых лет    (В.Р. </a:t>
            </a:r>
            <a:r>
              <a:rPr lang="ru-RU" sz="2400" b="1" dirty="0" err="1" smtClean="0">
                <a:latin typeface="Times New Roman" pitchFamily="18" charset="0"/>
                <a:cs typeface="Times New Roman" pitchFamily="18" charset="0"/>
              </a:rPr>
              <a:t>Лещинер</a:t>
            </a:r>
            <a:r>
              <a:rPr lang="ru-RU" sz="2400" b="1" dirty="0" smtClean="0">
                <a:latin typeface="Times New Roman" pitchFamily="18" charset="0"/>
                <a:cs typeface="Times New Roman" pitchFamily="18" charset="0"/>
              </a:rPr>
              <a:t>, М.А. </a:t>
            </a:r>
            <a:r>
              <a:rPr lang="ru-RU" sz="2400" b="1" dirty="0" err="1" smtClean="0">
                <a:latin typeface="Times New Roman" pitchFamily="18" charset="0"/>
                <a:cs typeface="Times New Roman" pitchFamily="18" charset="0"/>
              </a:rPr>
              <a:t>Ройтберг</a:t>
            </a:r>
            <a:r>
              <a:rPr lang="ru-RU" sz="2400" b="1" dirty="0" smtClean="0">
                <a:latin typeface="Times New Roman" pitchFamily="18" charset="0"/>
                <a:cs typeface="Times New Roman" pitchFamily="18" charset="0"/>
              </a:rPr>
              <a:t>)</a:t>
            </a:r>
          </a:p>
          <a:p>
            <a:pPr marL="457200" indent="-457200">
              <a:buFont typeface="Wingdings 2"/>
              <a:buAutoNum type="arabicPeriod"/>
            </a:pPr>
            <a:r>
              <a:rPr lang="ru-RU" sz="2400" b="1" dirty="0" smtClean="0">
                <a:latin typeface="Times New Roman" pitchFamily="18" charset="0"/>
                <a:cs typeface="Times New Roman" pitchFamily="18" charset="0"/>
              </a:rPr>
              <a:t>Объективная оценка образовательного уровня ученика по предмету</a:t>
            </a:r>
          </a:p>
          <a:p>
            <a:pPr marL="457200" indent="-457200">
              <a:buFont typeface="Wingdings 2"/>
              <a:buAutoNum type="arabicPeriod"/>
            </a:pPr>
            <a:r>
              <a:rPr lang="ru-RU" sz="2400" b="1" dirty="0" smtClean="0">
                <a:latin typeface="Times New Roman" pitchFamily="18" charset="0"/>
                <a:cs typeface="Times New Roman" pitchFamily="18" charset="0"/>
                <a:hlinkClick r:id="rId2" action="ppaction://hlinksldjump"/>
              </a:rPr>
              <a:t>Раннее самоопределение или мотивация</a:t>
            </a:r>
            <a:endParaRPr lang="ru-RU" sz="2400" b="1" dirty="0" smtClean="0">
              <a:latin typeface="Times New Roman" pitchFamily="18" charset="0"/>
              <a:cs typeface="Times New Roman" pitchFamily="18" charset="0"/>
            </a:endParaRPr>
          </a:p>
          <a:p>
            <a:pPr marL="457200" indent="-457200">
              <a:buFont typeface="Wingdings 2"/>
              <a:buAutoNum type="arabicPeriod"/>
            </a:pPr>
            <a:r>
              <a:rPr lang="ru-RU" sz="2400" b="1" dirty="0" smtClean="0">
                <a:latin typeface="Times New Roman" pitchFamily="18" charset="0"/>
                <a:cs typeface="Times New Roman" pitchFamily="18" charset="0"/>
              </a:rPr>
              <a:t>Тематическое оформление кабинета </a:t>
            </a:r>
          </a:p>
          <a:p>
            <a:pPr marL="457200" indent="-457200">
              <a:buFont typeface="Wingdings 2"/>
              <a:buAutoNum type="arabicPeriod"/>
            </a:pPr>
            <a:r>
              <a:rPr lang="ru-RU" sz="2400" b="1" dirty="0" smtClean="0">
                <a:latin typeface="Times New Roman" pitchFamily="18" charset="0"/>
                <a:cs typeface="Times New Roman" pitchFamily="18" charset="0"/>
              </a:rPr>
              <a:t>Формирование собственного банка заданий</a:t>
            </a:r>
          </a:p>
          <a:p>
            <a:pPr marL="457200" indent="-457200">
              <a:buFont typeface="Wingdings 2"/>
              <a:buAutoNum type="arabicPeriod"/>
            </a:pPr>
            <a:r>
              <a:rPr lang="ru-RU" sz="2400" b="1" dirty="0" smtClean="0">
                <a:latin typeface="Times New Roman" pitchFamily="18" charset="0"/>
                <a:cs typeface="Times New Roman" pitchFamily="18" charset="0"/>
                <a:hlinkClick r:id="rId3" action="ppaction://hlinksldjump"/>
              </a:rPr>
              <a:t>Подготовка на уроке</a:t>
            </a:r>
            <a:endParaRPr lang="ru-RU" sz="2400" b="1" dirty="0" smtClean="0">
              <a:latin typeface="Times New Roman" pitchFamily="18" charset="0"/>
              <a:cs typeface="Times New Roman" pitchFamily="18" charset="0"/>
            </a:endParaRPr>
          </a:p>
          <a:p>
            <a:pPr marL="457200" indent="-457200">
              <a:buFont typeface="Wingdings 2"/>
              <a:buAutoNum type="arabicPeriod"/>
            </a:pPr>
            <a:r>
              <a:rPr lang="ru-RU" sz="2400" b="1" dirty="0" smtClean="0">
                <a:latin typeface="Times New Roman" pitchFamily="18" charset="0"/>
                <a:cs typeface="Times New Roman" pitchFamily="18" charset="0"/>
              </a:rPr>
              <a:t>Использование компьютерных технологий</a:t>
            </a:r>
          </a:p>
          <a:p>
            <a:pPr marL="457200" indent="-457200">
              <a:buFont typeface="Wingdings 2"/>
              <a:buAutoNum type="arabicPeriod"/>
            </a:pPr>
            <a:r>
              <a:rPr lang="ru-RU" sz="2400" b="1" dirty="0" smtClean="0">
                <a:latin typeface="Times New Roman" pitchFamily="18" charset="0"/>
                <a:cs typeface="Times New Roman" pitchFamily="18" charset="0"/>
              </a:rPr>
              <a:t>Демонстрационный вариант ЕГЭ </a:t>
            </a:r>
          </a:p>
          <a:p>
            <a:endParaRPr lang="ru-RU" dirty="0"/>
          </a:p>
        </p:txBody>
      </p:sp>
      <p:sp>
        <p:nvSpPr>
          <p:cNvPr id="8" name="TextBox 7"/>
          <p:cNvSpPr txBox="1"/>
          <p:nvPr/>
        </p:nvSpPr>
        <p:spPr>
          <a:xfrm>
            <a:off x="602102" y="5661248"/>
            <a:ext cx="1080120" cy="369332"/>
          </a:xfrm>
          <a:prstGeom prst="rect">
            <a:avLst/>
          </a:prstGeom>
          <a:noFill/>
        </p:spPr>
        <p:txBody>
          <a:bodyPr wrap="square" rtlCol="0">
            <a:spAutoFit/>
          </a:bodyPr>
          <a:lstStyle/>
          <a:p>
            <a:r>
              <a:rPr lang="ru-RU" dirty="0" smtClean="0"/>
              <a:t>   </a:t>
            </a:r>
            <a:endParaRPr lang="ru-RU" dirty="0"/>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234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Задание 5 (89%)</a:t>
            </a:r>
            <a:endParaRPr lang="ru-RU" b="1" dirty="0">
              <a:latin typeface="Arial" panose="020B0604020202020204" pitchFamily="34" charset="0"/>
              <a:cs typeface="Arial" panose="020B0604020202020204" pitchFamily="34" charset="0"/>
            </a:endParaRPr>
          </a:p>
        </p:txBody>
      </p:sp>
      <p:pic>
        <p:nvPicPr>
          <p:cNvPr id="6" name="Объект 5"/>
          <p:cNvPicPr>
            <a:picLocks noGrp="1" noChangeAspect="1"/>
          </p:cNvPicPr>
          <p:nvPr>
            <p:ph sz="half" idx="1"/>
          </p:nvPr>
        </p:nvPicPr>
        <p:blipFill>
          <a:blip r:embed="rId2"/>
          <a:stretch>
            <a:fillRect/>
          </a:stretch>
        </p:blipFill>
        <p:spPr>
          <a:xfrm>
            <a:off x="286348" y="764704"/>
            <a:ext cx="5117987" cy="3155895"/>
          </a:xfrm>
          <a:prstGeom prst="rect">
            <a:avLst/>
          </a:prstGeom>
        </p:spPr>
      </p:pic>
      <p:pic>
        <p:nvPicPr>
          <p:cNvPr id="7" name="Объект 6"/>
          <p:cNvPicPr>
            <a:picLocks noGrp="1" noChangeAspect="1"/>
          </p:cNvPicPr>
          <p:nvPr>
            <p:ph sz="half" idx="2"/>
          </p:nvPr>
        </p:nvPicPr>
        <p:blipFill>
          <a:blip r:embed="rId3"/>
          <a:stretch>
            <a:fillRect/>
          </a:stretch>
        </p:blipFill>
        <p:spPr>
          <a:xfrm>
            <a:off x="2355555" y="2564904"/>
            <a:ext cx="6632998" cy="3729151"/>
          </a:xfrm>
          <a:prstGeom prst="rect">
            <a:avLst/>
          </a:prstGeom>
        </p:spPr>
      </p:pic>
      <p:sp>
        <p:nvSpPr>
          <p:cNvPr id="8" name="TextBox 7"/>
          <p:cNvSpPr txBox="1"/>
          <p:nvPr/>
        </p:nvSpPr>
        <p:spPr>
          <a:xfrm>
            <a:off x="602102" y="5661248"/>
            <a:ext cx="1080120" cy="369332"/>
          </a:xfrm>
          <a:prstGeom prst="rect">
            <a:avLst/>
          </a:prstGeom>
          <a:noFill/>
        </p:spPr>
        <p:txBody>
          <a:bodyPr wrap="square" rtlCol="0">
            <a:spAutoFit/>
          </a:bodyPr>
          <a:lstStyle/>
          <a:p>
            <a:r>
              <a:rPr lang="ru-RU" dirty="0" smtClean="0"/>
              <a:t>    №3</a:t>
            </a:r>
            <a:endParaRPr lang="ru-RU" dirty="0"/>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060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Задание 11 (25,7%)</a:t>
            </a:r>
            <a:endParaRPr lang="ru-RU" b="1" dirty="0">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286348" y="764704"/>
            <a:ext cx="8318100" cy="5760640"/>
          </a:xfrm>
        </p:spPr>
        <p:txBody>
          <a:bodyPr>
            <a:normAutofit fontScale="25000" lnSpcReduction="20000"/>
          </a:bodyPr>
          <a:lstStyle/>
          <a:p>
            <a:pPr marL="0" indent="0">
              <a:buNone/>
            </a:pPr>
            <a:r>
              <a:rPr lang="ru-RU" sz="11200" dirty="0" smtClean="0">
                <a:solidFill>
                  <a:srgbClr val="003399"/>
                </a:solidFill>
              </a:rPr>
              <a:t>Ниже записаны две рекурсивные процедуры: </a:t>
            </a:r>
            <a:r>
              <a:rPr lang="en-US" sz="11200" dirty="0" smtClean="0">
                <a:solidFill>
                  <a:srgbClr val="003399"/>
                </a:solidFill>
              </a:rPr>
              <a:t>F </a:t>
            </a:r>
            <a:r>
              <a:rPr lang="ru-RU" sz="11200" dirty="0" smtClean="0">
                <a:solidFill>
                  <a:srgbClr val="003399"/>
                </a:solidFill>
              </a:rPr>
              <a:t>и </a:t>
            </a:r>
            <a:r>
              <a:rPr lang="en-US" sz="11200" dirty="0" smtClean="0">
                <a:solidFill>
                  <a:srgbClr val="003399"/>
                </a:solidFill>
              </a:rPr>
              <a:t>G:</a:t>
            </a:r>
          </a:p>
          <a:p>
            <a:pPr marL="0" indent="0">
              <a:buNone/>
            </a:pPr>
            <a:r>
              <a:rPr lang="en-US" sz="8600" b="1" dirty="0" smtClean="0"/>
              <a:t>procedure F(n: integer); forward;</a:t>
            </a:r>
          </a:p>
          <a:p>
            <a:pPr marL="0" indent="0">
              <a:buNone/>
            </a:pPr>
            <a:r>
              <a:rPr lang="en-US" sz="8600" b="1" dirty="0" smtClean="0"/>
              <a:t>procedure G(n: integer); forward;</a:t>
            </a:r>
          </a:p>
          <a:p>
            <a:pPr marL="0" indent="0">
              <a:buNone/>
            </a:pPr>
            <a:r>
              <a:rPr lang="en-US" sz="8600" b="1" dirty="0" smtClean="0"/>
              <a:t>procedure F(n: integer);</a:t>
            </a:r>
          </a:p>
          <a:p>
            <a:pPr marL="0" indent="0">
              <a:buNone/>
            </a:pPr>
            <a:r>
              <a:rPr lang="en-US" sz="8600" b="1" dirty="0" smtClean="0"/>
              <a:t>begin</a:t>
            </a:r>
          </a:p>
          <a:p>
            <a:pPr marL="0" indent="0">
              <a:buNone/>
            </a:pPr>
            <a:r>
              <a:rPr lang="en-US" sz="8600" b="1" dirty="0" smtClean="0"/>
              <a:t>if n &gt; 0 then</a:t>
            </a:r>
          </a:p>
          <a:p>
            <a:pPr marL="0" indent="0">
              <a:buNone/>
            </a:pPr>
            <a:r>
              <a:rPr lang="en-US" sz="8600" b="1" dirty="0" smtClean="0"/>
              <a:t>  G(n - 1);</a:t>
            </a:r>
          </a:p>
          <a:p>
            <a:pPr marL="0" indent="0">
              <a:buNone/>
            </a:pPr>
            <a:r>
              <a:rPr lang="en-US" sz="8600" b="1" dirty="0" smtClean="0"/>
              <a:t>end;</a:t>
            </a:r>
          </a:p>
          <a:p>
            <a:pPr marL="0" indent="0">
              <a:buNone/>
            </a:pPr>
            <a:r>
              <a:rPr lang="en-US" sz="8600" b="1" dirty="0" smtClean="0"/>
              <a:t>procedure G(n: integer);</a:t>
            </a:r>
          </a:p>
          <a:p>
            <a:pPr marL="0" indent="0">
              <a:buNone/>
            </a:pPr>
            <a:r>
              <a:rPr lang="en-US" sz="8600" b="1" dirty="0" smtClean="0"/>
              <a:t>begin</a:t>
            </a:r>
          </a:p>
          <a:p>
            <a:pPr marL="0" indent="0">
              <a:buNone/>
            </a:pPr>
            <a:r>
              <a:rPr lang="en-US" sz="8600" b="1" dirty="0" err="1" smtClean="0"/>
              <a:t>writeln</a:t>
            </a:r>
            <a:r>
              <a:rPr lang="en-US" sz="8600" b="1" dirty="0" smtClean="0"/>
              <a:t>('*');</a:t>
            </a:r>
          </a:p>
          <a:p>
            <a:pPr marL="0" indent="0">
              <a:buNone/>
            </a:pPr>
            <a:r>
              <a:rPr lang="en-US" sz="8600" b="1" dirty="0" smtClean="0"/>
              <a:t>if n &gt; 1 then F(n - 2);</a:t>
            </a:r>
            <a:r>
              <a:rPr lang="ru-RU" sz="8600" b="1" dirty="0" smtClean="0"/>
              <a:t>                            </a:t>
            </a:r>
            <a:endParaRPr lang="en-US" sz="8600" b="1" dirty="0" smtClean="0"/>
          </a:p>
          <a:p>
            <a:pPr marL="0" indent="0">
              <a:buNone/>
            </a:pPr>
            <a:r>
              <a:rPr lang="en-US" sz="8600" b="1" dirty="0" smtClean="0"/>
              <a:t>end;</a:t>
            </a:r>
          </a:p>
          <a:p>
            <a:pPr marL="0" indent="0">
              <a:buNone/>
            </a:pPr>
            <a:r>
              <a:rPr lang="ru-RU" sz="7400" dirty="0" smtClean="0">
                <a:solidFill>
                  <a:srgbClr val="003399"/>
                </a:solidFill>
              </a:rPr>
              <a:t>Сколько символов «звёздочка» будет напечатано на экране при выполнении</a:t>
            </a:r>
          </a:p>
          <a:p>
            <a:pPr marL="0" indent="0">
              <a:buNone/>
            </a:pPr>
            <a:r>
              <a:rPr lang="ru-RU" sz="7400" dirty="0" smtClean="0">
                <a:solidFill>
                  <a:srgbClr val="003399"/>
                </a:solidFill>
              </a:rPr>
              <a:t>вызова </a:t>
            </a:r>
            <a:r>
              <a:rPr lang="en-US" sz="7400" dirty="0" smtClean="0">
                <a:solidFill>
                  <a:srgbClr val="003399"/>
                </a:solidFill>
              </a:rPr>
              <a:t>F(11)?</a:t>
            </a:r>
          </a:p>
          <a:p>
            <a:endParaRPr lang="en-US" dirty="0" smtClean="0"/>
          </a:p>
          <a:p>
            <a:endParaRPr lang="ru-RU" dirty="0"/>
          </a:p>
        </p:txBody>
      </p:sp>
      <p:sp>
        <p:nvSpPr>
          <p:cNvPr id="13" name="Объект 3"/>
          <p:cNvSpPr>
            <a:spLocks noGrp="1"/>
          </p:cNvSpPr>
          <p:nvPr>
            <p:ph sz="half" idx="2"/>
          </p:nvPr>
        </p:nvSpPr>
        <p:spPr>
          <a:xfrm>
            <a:off x="4085945" y="2780928"/>
            <a:ext cx="4303390" cy="451247"/>
          </a:xfrm>
        </p:spPr>
        <p:txBody>
          <a:bodyPr>
            <a:noAutofit/>
          </a:bodyPr>
          <a:lstStyle/>
          <a:p>
            <a:pPr marL="637540">
              <a:lnSpc>
                <a:spcPct val="115000"/>
              </a:lnSpc>
              <a:spcAft>
                <a:spcPts val="0"/>
              </a:spcAft>
            </a:pP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rPr>
              <a:t>F(11) </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rPr>
              <a:t> G(10) </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rPr>
              <a:t> F(8) </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rPr>
              <a:t> G(7) </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rPr>
              <a:t> F(5) </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rPr>
              <a:t> G(4) </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rPr>
              <a:t> F(2) </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rgbClr val="003399"/>
                </a:solidFill>
                <a:latin typeface="Calibri" panose="020F0502020204030204" pitchFamily="34" charset="0"/>
                <a:ea typeface="Times New Roman" panose="02020603050405020304" pitchFamily="18" charset="0"/>
                <a:cs typeface="Times New Roman" panose="02020603050405020304" pitchFamily="18" charset="0"/>
              </a:rPr>
              <a:t> G(1)</a:t>
            </a:r>
            <a:endParaRPr lang="ru-RU" sz="28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a:p>
            <a:r>
              <a:rPr lang="ru-RU" sz="2800" dirty="0" smtClean="0">
                <a:solidFill>
                  <a:srgbClr val="003399"/>
                </a:solidFill>
              </a:rPr>
              <a:t>Ответ:4 звездочки</a:t>
            </a:r>
            <a:endParaRPr lang="ru-RU" sz="2800" dirty="0">
              <a:solidFill>
                <a:srgbClr val="003399"/>
              </a:solidFill>
            </a:endParaRPr>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3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Задание 18 (11,3%)</a:t>
            </a:r>
            <a:endParaRPr lang="ru-RU" b="1"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
        <p:nvSpPr>
          <p:cNvPr id="6" name="Объект 2"/>
          <p:cNvSpPr txBox="1">
            <a:spLocks/>
          </p:cNvSpPr>
          <p:nvPr/>
        </p:nvSpPr>
        <p:spPr>
          <a:xfrm>
            <a:off x="9322" y="1340768"/>
            <a:ext cx="9172128" cy="452596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200"/>
              </a:spcBef>
              <a:spcAft>
                <a:spcPts val="300"/>
              </a:spcAft>
            </a:pPr>
            <a:r>
              <a:rPr lang="ru-RU" sz="2800" i="1" dirty="0" smtClean="0">
                <a:latin typeface="Arial" panose="020B0604020202020204" pitchFamily="34" charset="0"/>
                <a:ea typeface="Calibri" panose="020F0502020204030204" pitchFamily="34" charset="0"/>
                <a:cs typeface="Arial" panose="020B0604020202020204" pitchFamily="34" charset="0"/>
              </a:rPr>
              <a:t>Введём выражение M &amp; K, обозначающее поразрядную конъюнкцию M и K (логическое «И» между соответствующими битами двоичной записи). Определите наименьшее натуральное число A, такое что выражение</a:t>
            </a:r>
          </a:p>
          <a:p>
            <a:pPr marL="0" lvl="0" indent="0" algn="ctr">
              <a:lnSpc>
                <a:spcPct val="115000"/>
              </a:lnSpc>
              <a:spcBef>
                <a:spcPts val="1200"/>
              </a:spcBef>
              <a:spcAft>
                <a:spcPts val="300"/>
              </a:spcAft>
              <a:buNone/>
            </a:pPr>
            <a:r>
              <a:rPr lang="ru-RU" sz="2600" b="1" dirty="0">
                <a:solidFill>
                  <a:srgbClr val="003399"/>
                </a:solidFill>
                <a:latin typeface="Times New Roman" panose="02020603050405020304" pitchFamily="18" charset="0"/>
                <a:ea typeface="Calibri" panose="020F0502020204030204" pitchFamily="34" charset="0"/>
              </a:rPr>
              <a:t>( (</a:t>
            </a:r>
            <a:r>
              <a:rPr lang="en-US" sz="2600" b="1" i="1" dirty="0">
                <a:solidFill>
                  <a:srgbClr val="003399"/>
                </a:solidFill>
                <a:latin typeface="Times New Roman" panose="02020603050405020304" pitchFamily="18" charset="0"/>
                <a:ea typeface="Calibri" panose="020F0502020204030204" pitchFamily="34" charset="0"/>
              </a:rPr>
              <a:t>x </a:t>
            </a:r>
            <a:r>
              <a:rPr lang="ru-RU" sz="2600" b="1" dirty="0">
                <a:solidFill>
                  <a:srgbClr val="003399"/>
                </a:solidFill>
                <a:latin typeface="Times New Roman" panose="02020603050405020304" pitchFamily="18" charset="0"/>
                <a:ea typeface="Calibri" panose="020F0502020204030204" pitchFamily="34" charset="0"/>
              </a:rPr>
              <a:t>&amp;</a:t>
            </a:r>
            <a:r>
              <a:rPr lang="ru-RU" sz="2600" b="1" i="1" dirty="0">
                <a:solidFill>
                  <a:srgbClr val="003399"/>
                </a:solidFill>
                <a:latin typeface="Times New Roman" panose="02020603050405020304" pitchFamily="18" charset="0"/>
                <a:ea typeface="Calibri" panose="020F0502020204030204" pitchFamily="34" charset="0"/>
              </a:rPr>
              <a:t> </a:t>
            </a:r>
            <a:r>
              <a:rPr lang="ru-RU" sz="2600" b="1" dirty="0">
                <a:solidFill>
                  <a:srgbClr val="003399"/>
                </a:solidFill>
                <a:latin typeface="Times New Roman" panose="02020603050405020304" pitchFamily="18" charset="0"/>
                <a:ea typeface="Calibri" panose="020F0502020204030204" pitchFamily="34" charset="0"/>
              </a:rPr>
              <a:t>28</a:t>
            </a:r>
            <a:r>
              <a:rPr lang="ru-RU" sz="2600" b="1" i="1" dirty="0">
                <a:solidFill>
                  <a:srgbClr val="003399"/>
                </a:solidFill>
                <a:latin typeface="Times New Roman" panose="02020603050405020304" pitchFamily="18" charset="0"/>
                <a:ea typeface="Calibri" panose="020F0502020204030204" pitchFamily="34" charset="0"/>
              </a:rPr>
              <a:t> </a:t>
            </a:r>
            <a:r>
              <a:rPr lang="ru-RU" sz="2600" b="1" dirty="0">
                <a:solidFill>
                  <a:srgbClr val="003399"/>
                </a:solidFill>
                <a:latin typeface="Symbol" panose="05050102010706020507" pitchFamily="18" charset="2"/>
                <a:ea typeface="Calibri" panose="020F0502020204030204" pitchFamily="34" charset="0"/>
              </a:rPr>
              <a:t>¹ </a:t>
            </a:r>
            <a:r>
              <a:rPr lang="ru-RU" sz="2600" b="1" dirty="0">
                <a:solidFill>
                  <a:srgbClr val="003399"/>
                </a:solidFill>
                <a:latin typeface="Times New Roman" panose="02020603050405020304" pitchFamily="18" charset="0"/>
                <a:ea typeface="Calibri" panose="020F0502020204030204" pitchFamily="34" charset="0"/>
              </a:rPr>
              <a:t> 0) </a:t>
            </a:r>
            <a:r>
              <a:rPr lang="ru-RU" sz="2600" b="1" dirty="0">
                <a:solidFill>
                  <a:srgbClr val="003399"/>
                </a:solidFill>
                <a:latin typeface="Times New Roman" panose="02020603050405020304" pitchFamily="18" charset="0"/>
                <a:ea typeface="Calibri" panose="020F0502020204030204" pitchFamily="34" charset="0"/>
                <a:sym typeface="Symbol" panose="05050102010706020507" pitchFamily="18" charset="2"/>
              </a:rPr>
              <a:t></a:t>
            </a:r>
            <a:r>
              <a:rPr lang="ru-RU" sz="2600" b="1" dirty="0">
                <a:solidFill>
                  <a:srgbClr val="003399"/>
                </a:solidFill>
                <a:latin typeface="Times New Roman" panose="02020603050405020304" pitchFamily="18" charset="0"/>
                <a:ea typeface="Calibri" panose="020F0502020204030204" pitchFamily="34" charset="0"/>
              </a:rPr>
              <a:t>  (</a:t>
            </a:r>
            <a:r>
              <a:rPr lang="en-US" sz="2600" b="1" i="1" dirty="0">
                <a:solidFill>
                  <a:srgbClr val="003399"/>
                </a:solidFill>
                <a:latin typeface="Times New Roman" panose="02020603050405020304" pitchFamily="18" charset="0"/>
                <a:ea typeface="Calibri" panose="020F0502020204030204" pitchFamily="34" charset="0"/>
              </a:rPr>
              <a:t>x</a:t>
            </a:r>
            <a:r>
              <a:rPr lang="ru-RU" sz="2600" b="1" i="1" dirty="0">
                <a:solidFill>
                  <a:srgbClr val="003399"/>
                </a:solidFill>
                <a:latin typeface="Times New Roman" panose="02020603050405020304" pitchFamily="18" charset="0"/>
                <a:ea typeface="Calibri" panose="020F0502020204030204" pitchFamily="34" charset="0"/>
              </a:rPr>
              <a:t> &amp; </a:t>
            </a:r>
            <a:r>
              <a:rPr lang="ru-RU" sz="2600" b="1" dirty="0">
                <a:solidFill>
                  <a:srgbClr val="003399"/>
                </a:solidFill>
                <a:latin typeface="Times New Roman" panose="02020603050405020304" pitchFamily="18" charset="0"/>
                <a:ea typeface="Calibri" panose="020F0502020204030204" pitchFamily="34" charset="0"/>
              </a:rPr>
              <a:t>45 </a:t>
            </a:r>
            <a:r>
              <a:rPr lang="ru-RU" sz="2600" b="1" dirty="0">
                <a:solidFill>
                  <a:srgbClr val="003399"/>
                </a:solidFill>
                <a:latin typeface="Symbol" panose="05050102010706020507" pitchFamily="18" charset="2"/>
                <a:ea typeface="Calibri" panose="020F0502020204030204" pitchFamily="34" charset="0"/>
              </a:rPr>
              <a:t>¹</a:t>
            </a:r>
            <a:r>
              <a:rPr lang="ru-RU" sz="2600" b="1" dirty="0">
                <a:solidFill>
                  <a:srgbClr val="003399"/>
                </a:solidFill>
                <a:latin typeface="Times New Roman" panose="02020603050405020304" pitchFamily="18" charset="0"/>
                <a:ea typeface="Calibri" panose="020F0502020204030204" pitchFamily="34" charset="0"/>
              </a:rPr>
              <a:t> 0)) </a:t>
            </a:r>
            <a:r>
              <a:rPr lang="ru-RU" sz="2600" b="1" dirty="0">
                <a:solidFill>
                  <a:srgbClr val="003399"/>
                </a:solidFill>
                <a:latin typeface="Times New Roman" panose="02020603050405020304" pitchFamily="18" charset="0"/>
                <a:ea typeface="Calibri" panose="020F0502020204030204" pitchFamily="34" charset="0"/>
                <a:sym typeface="Symbol" panose="05050102010706020507" pitchFamily="18" charset="2"/>
              </a:rPr>
              <a:t></a:t>
            </a:r>
            <a:r>
              <a:rPr lang="ru-RU" sz="2600" b="1" dirty="0">
                <a:solidFill>
                  <a:srgbClr val="003399"/>
                </a:solidFill>
                <a:latin typeface="Times New Roman" panose="02020603050405020304" pitchFamily="18" charset="0"/>
                <a:ea typeface="Calibri" panose="020F0502020204030204" pitchFamily="34" charset="0"/>
              </a:rPr>
              <a:t> ((</a:t>
            </a:r>
            <a:r>
              <a:rPr lang="en-US" sz="2600" b="1" i="1" dirty="0">
                <a:solidFill>
                  <a:srgbClr val="003399"/>
                </a:solidFill>
                <a:latin typeface="Times New Roman" panose="02020603050405020304" pitchFamily="18" charset="0"/>
                <a:ea typeface="Calibri" panose="020F0502020204030204" pitchFamily="34" charset="0"/>
              </a:rPr>
              <a:t>x </a:t>
            </a:r>
            <a:r>
              <a:rPr lang="ru-RU" sz="2600" b="1" dirty="0">
                <a:solidFill>
                  <a:srgbClr val="003399"/>
                </a:solidFill>
                <a:latin typeface="Times New Roman" panose="02020603050405020304" pitchFamily="18" charset="0"/>
                <a:ea typeface="Calibri" panose="020F0502020204030204" pitchFamily="34" charset="0"/>
              </a:rPr>
              <a:t>&amp; 48 =</a:t>
            </a:r>
            <a:r>
              <a:rPr lang="ru-RU" sz="2600" b="1" dirty="0">
                <a:solidFill>
                  <a:srgbClr val="003399"/>
                </a:solidFill>
                <a:latin typeface="Symbol" panose="05050102010706020507" pitchFamily="18" charset="2"/>
                <a:ea typeface="Calibri" panose="020F0502020204030204" pitchFamily="34" charset="0"/>
              </a:rPr>
              <a:t> </a:t>
            </a:r>
            <a:r>
              <a:rPr lang="ru-RU" sz="2600" b="1" dirty="0">
                <a:solidFill>
                  <a:srgbClr val="003399"/>
                </a:solidFill>
                <a:latin typeface="Times New Roman" panose="02020603050405020304" pitchFamily="18" charset="0"/>
                <a:ea typeface="Calibri" panose="020F0502020204030204" pitchFamily="34" charset="0"/>
              </a:rPr>
              <a:t>0) </a:t>
            </a:r>
            <a:r>
              <a:rPr lang="ru-RU" sz="2600" b="1" dirty="0">
                <a:solidFill>
                  <a:srgbClr val="003399"/>
                </a:solidFill>
                <a:latin typeface="Times New Roman" panose="02020603050405020304" pitchFamily="18" charset="0"/>
                <a:ea typeface="Calibri" panose="020F0502020204030204" pitchFamily="34" charset="0"/>
                <a:sym typeface="Symbol" panose="05050102010706020507" pitchFamily="18" charset="2"/>
              </a:rPr>
              <a:t></a:t>
            </a:r>
            <a:r>
              <a:rPr lang="ru-RU" sz="2600" b="1" dirty="0">
                <a:solidFill>
                  <a:srgbClr val="003399"/>
                </a:solidFill>
                <a:latin typeface="Times New Roman" panose="02020603050405020304" pitchFamily="18" charset="0"/>
                <a:ea typeface="Calibri" panose="020F0502020204030204" pitchFamily="34" charset="0"/>
              </a:rPr>
              <a:t> (</a:t>
            </a:r>
            <a:r>
              <a:rPr lang="en-US" sz="2600" b="1" i="1" dirty="0">
                <a:solidFill>
                  <a:srgbClr val="003399"/>
                </a:solidFill>
                <a:latin typeface="Times New Roman" panose="02020603050405020304" pitchFamily="18" charset="0"/>
                <a:ea typeface="Calibri" panose="020F0502020204030204" pitchFamily="34" charset="0"/>
              </a:rPr>
              <a:t>x </a:t>
            </a:r>
            <a:r>
              <a:rPr lang="ru-RU" sz="2600" b="1" dirty="0">
                <a:solidFill>
                  <a:srgbClr val="003399"/>
                </a:solidFill>
                <a:latin typeface="Times New Roman" panose="02020603050405020304" pitchFamily="18" charset="0"/>
                <a:ea typeface="Calibri" panose="020F0502020204030204" pitchFamily="34" charset="0"/>
              </a:rPr>
              <a:t>&amp; </a:t>
            </a:r>
            <a:r>
              <a:rPr lang="ru-RU" sz="2600" b="1" i="1" dirty="0">
                <a:solidFill>
                  <a:srgbClr val="003399"/>
                </a:solidFill>
                <a:latin typeface="Times New Roman" panose="02020603050405020304" pitchFamily="18" charset="0"/>
                <a:ea typeface="Calibri" panose="020F0502020204030204" pitchFamily="34" charset="0"/>
              </a:rPr>
              <a:t>A</a:t>
            </a:r>
            <a:r>
              <a:rPr lang="ru-RU" sz="2600" b="1" dirty="0">
                <a:solidFill>
                  <a:srgbClr val="003399"/>
                </a:solidFill>
                <a:latin typeface="Times New Roman" panose="02020603050405020304" pitchFamily="18" charset="0"/>
                <a:ea typeface="Calibri" panose="020F0502020204030204" pitchFamily="34" charset="0"/>
              </a:rPr>
              <a:t> </a:t>
            </a:r>
            <a:r>
              <a:rPr lang="ru-RU" sz="2600" b="1" dirty="0">
                <a:solidFill>
                  <a:srgbClr val="003399"/>
                </a:solidFill>
                <a:latin typeface="Symbol" panose="05050102010706020507" pitchFamily="18" charset="2"/>
                <a:ea typeface="Calibri" panose="020F0502020204030204" pitchFamily="34" charset="0"/>
              </a:rPr>
              <a:t>¹ </a:t>
            </a:r>
            <a:r>
              <a:rPr lang="ru-RU" sz="2600" b="1" dirty="0">
                <a:solidFill>
                  <a:srgbClr val="003399"/>
                </a:solidFill>
                <a:latin typeface="Times New Roman" panose="02020603050405020304" pitchFamily="18" charset="0"/>
                <a:ea typeface="Calibri" panose="020F0502020204030204" pitchFamily="34" charset="0"/>
              </a:rPr>
              <a:t>0))</a:t>
            </a:r>
            <a:endParaRPr lang="ru-RU" sz="2600" b="1" dirty="0">
              <a:solidFill>
                <a:srgbClr val="003399"/>
              </a:solidFill>
              <a:latin typeface="Cambria" panose="02040503050406030204" pitchFamily="18" charset="0"/>
              <a:ea typeface="Times New Roman" panose="02020603050405020304" pitchFamily="18" charset="0"/>
            </a:endParaRPr>
          </a:p>
          <a:p>
            <a:pPr>
              <a:lnSpc>
                <a:spcPct val="115000"/>
              </a:lnSpc>
              <a:spcBef>
                <a:spcPts val="1200"/>
              </a:spcBef>
              <a:spcAft>
                <a:spcPts val="300"/>
              </a:spcAft>
            </a:pPr>
            <a:r>
              <a:rPr lang="ru-RU" sz="2800" i="1" dirty="0" smtClean="0">
                <a:latin typeface="Arial" panose="020B0604020202020204" pitchFamily="34" charset="0"/>
                <a:ea typeface="Calibri" panose="020F0502020204030204" pitchFamily="34" charset="0"/>
                <a:cs typeface="Arial" panose="020B0604020202020204" pitchFamily="34" charset="0"/>
              </a:rPr>
              <a:t>тождественно истинно (то есть принимает значение 1 при любом натуральном значении переменной X)?</a:t>
            </a:r>
            <a:endParaRPr lang="ru-RU" sz="2800" b="1" dirty="0" smtClean="0">
              <a:latin typeface="Arial" panose="020B0604020202020204" pitchFamily="34" charset="0"/>
              <a:ea typeface="Times New Roman" panose="02020603050405020304" pitchFamily="18" charset="0"/>
              <a:cs typeface="Arial" panose="020B0604020202020204" pitchFamily="34" charset="0"/>
            </a:endParaRPr>
          </a:p>
          <a:p>
            <a:endParaRPr lang="ru-RU" dirty="0"/>
          </a:p>
        </p:txBody>
      </p:sp>
    </p:spTree>
    <p:extLst>
      <p:ext uri="{BB962C8B-B14F-4D97-AF65-F5344CB8AC3E}">
        <p14:creationId xmlns:p14="http://schemas.microsoft.com/office/powerpoint/2010/main" val="2965410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602102" y="140106"/>
            <a:ext cx="6967686" cy="471586"/>
          </a:xfrm>
        </p:spPr>
        <p:txBody>
          <a:bodyPr>
            <a:normAutofit fontScale="90000"/>
          </a:bodyPr>
          <a:lstStyle/>
          <a:p>
            <a:r>
              <a:rPr lang="ru-RU" b="1" dirty="0" smtClean="0">
                <a:latin typeface="Arial" panose="020B0604020202020204" pitchFamily="34" charset="0"/>
                <a:cs typeface="Arial" panose="020B0604020202020204" pitchFamily="34" charset="0"/>
              </a:rPr>
              <a:t>Задание 18 (11,3%)</a:t>
            </a:r>
            <a:endParaRPr lang="ru-RU" b="1"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flipV="1">
            <a:off x="286348" y="583873"/>
            <a:ext cx="8318100" cy="36815"/>
          </a:xfrm>
          <a:prstGeom prst="line">
            <a:avLst/>
          </a:prstGeom>
          <a:ln w="0">
            <a:solidFill>
              <a:srgbClr val="003399"/>
            </a:solidFill>
          </a:ln>
          <a:scene3d>
            <a:camera prst="orthographicFront"/>
            <a:lightRig rig="threePt" dir="t"/>
          </a:scene3d>
          <a:sp3d extrusionH="69850" contourW="19050" prstMaterial="dkEdge">
            <a:bevelT w="82550" h="25400"/>
            <a:bevelB w="44450" h="38100"/>
            <a:extrusionClr>
              <a:srgbClr val="000099"/>
            </a:extrusionClr>
            <a:contourClr>
              <a:srgbClr val="000099"/>
            </a:contourClr>
          </a:sp3d>
        </p:spPr>
        <p:style>
          <a:lnRef idx="1">
            <a:schemeClr val="accent1"/>
          </a:lnRef>
          <a:fillRef idx="0">
            <a:schemeClr val="accent1"/>
          </a:fillRef>
          <a:effectRef idx="0">
            <a:schemeClr val="accent1"/>
          </a:effectRef>
          <a:fontRef idx="minor">
            <a:schemeClr val="tx1"/>
          </a:fontRef>
        </p:style>
      </p:cxnSp>
      <p:sp>
        <p:nvSpPr>
          <p:cNvPr id="6" name="Объект 2"/>
          <p:cNvSpPr txBox="1">
            <a:spLocks/>
          </p:cNvSpPr>
          <p:nvPr/>
        </p:nvSpPr>
        <p:spPr>
          <a:xfrm>
            <a:off x="9322" y="1340768"/>
            <a:ext cx="9172128" cy="452596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200"/>
              </a:spcBef>
              <a:spcAft>
                <a:spcPts val="300"/>
              </a:spcAft>
            </a:pPr>
            <a:r>
              <a:rPr lang="ru-RU" sz="2800" i="1" dirty="0" smtClean="0">
                <a:latin typeface="Arial" panose="020B0604020202020204" pitchFamily="34" charset="0"/>
                <a:ea typeface="Calibri" panose="020F0502020204030204" pitchFamily="34" charset="0"/>
                <a:cs typeface="Arial" panose="020B0604020202020204" pitchFamily="34" charset="0"/>
              </a:rPr>
              <a:t>Введём выражение M &amp; K, обозначающее поразрядную конъюнкцию M и K (логическое «И» между соответствующими битами двоичной записи). Определите наименьшее натуральное число A, такое что выражение</a:t>
            </a:r>
          </a:p>
          <a:p>
            <a:pPr marL="0" lvl="0" indent="0" algn="ctr">
              <a:lnSpc>
                <a:spcPct val="115000"/>
              </a:lnSpc>
              <a:spcBef>
                <a:spcPts val="1200"/>
              </a:spcBef>
              <a:spcAft>
                <a:spcPts val="300"/>
              </a:spcAft>
              <a:buNone/>
            </a:pPr>
            <a:r>
              <a:rPr lang="ru-RU" sz="2600" b="1" dirty="0">
                <a:solidFill>
                  <a:srgbClr val="003399"/>
                </a:solidFill>
                <a:latin typeface="Times New Roman" panose="02020603050405020304" pitchFamily="18" charset="0"/>
                <a:ea typeface="Calibri" panose="020F0502020204030204" pitchFamily="34" charset="0"/>
              </a:rPr>
              <a:t>( (</a:t>
            </a:r>
            <a:r>
              <a:rPr lang="en-US" sz="2600" b="1" i="1" dirty="0">
                <a:solidFill>
                  <a:srgbClr val="003399"/>
                </a:solidFill>
                <a:latin typeface="Times New Roman" panose="02020603050405020304" pitchFamily="18" charset="0"/>
                <a:ea typeface="Calibri" panose="020F0502020204030204" pitchFamily="34" charset="0"/>
              </a:rPr>
              <a:t>x </a:t>
            </a:r>
            <a:r>
              <a:rPr lang="ru-RU" sz="2600" b="1" dirty="0">
                <a:solidFill>
                  <a:srgbClr val="003399"/>
                </a:solidFill>
                <a:latin typeface="Times New Roman" panose="02020603050405020304" pitchFamily="18" charset="0"/>
                <a:ea typeface="Calibri" panose="020F0502020204030204" pitchFamily="34" charset="0"/>
              </a:rPr>
              <a:t>&amp;</a:t>
            </a:r>
            <a:r>
              <a:rPr lang="ru-RU" sz="2600" b="1" i="1" dirty="0">
                <a:solidFill>
                  <a:srgbClr val="003399"/>
                </a:solidFill>
                <a:latin typeface="Times New Roman" panose="02020603050405020304" pitchFamily="18" charset="0"/>
                <a:ea typeface="Calibri" panose="020F0502020204030204" pitchFamily="34" charset="0"/>
              </a:rPr>
              <a:t> </a:t>
            </a:r>
            <a:r>
              <a:rPr lang="ru-RU" sz="2600" b="1" dirty="0">
                <a:solidFill>
                  <a:srgbClr val="003399"/>
                </a:solidFill>
                <a:latin typeface="Times New Roman" panose="02020603050405020304" pitchFamily="18" charset="0"/>
                <a:ea typeface="Calibri" panose="020F0502020204030204" pitchFamily="34" charset="0"/>
              </a:rPr>
              <a:t>28</a:t>
            </a:r>
            <a:r>
              <a:rPr lang="ru-RU" sz="2600" b="1" i="1" dirty="0">
                <a:solidFill>
                  <a:srgbClr val="003399"/>
                </a:solidFill>
                <a:latin typeface="Times New Roman" panose="02020603050405020304" pitchFamily="18" charset="0"/>
                <a:ea typeface="Calibri" panose="020F0502020204030204" pitchFamily="34" charset="0"/>
              </a:rPr>
              <a:t> </a:t>
            </a:r>
            <a:r>
              <a:rPr lang="ru-RU" sz="2600" b="1" dirty="0">
                <a:solidFill>
                  <a:srgbClr val="003399"/>
                </a:solidFill>
                <a:latin typeface="Symbol" panose="05050102010706020507" pitchFamily="18" charset="2"/>
                <a:ea typeface="Calibri" panose="020F0502020204030204" pitchFamily="34" charset="0"/>
              </a:rPr>
              <a:t>¹ </a:t>
            </a:r>
            <a:r>
              <a:rPr lang="ru-RU" sz="2600" b="1" dirty="0">
                <a:solidFill>
                  <a:srgbClr val="003399"/>
                </a:solidFill>
                <a:latin typeface="Times New Roman" panose="02020603050405020304" pitchFamily="18" charset="0"/>
                <a:ea typeface="Calibri" panose="020F0502020204030204" pitchFamily="34" charset="0"/>
              </a:rPr>
              <a:t> 0) </a:t>
            </a:r>
            <a:r>
              <a:rPr lang="ru-RU" sz="2600" b="1" dirty="0">
                <a:solidFill>
                  <a:srgbClr val="003399"/>
                </a:solidFill>
                <a:latin typeface="Times New Roman" panose="02020603050405020304" pitchFamily="18" charset="0"/>
                <a:ea typeface="Calibri" panose="020F0502020204030204" pitchFamily="34" charset="0"/>
                <a:sym typeface="Symbol" panose="05050102010706020507" pitchFamily="18" charset="2"/>
              </a:rPr>
              <a:t></a:t>
            </a:r>
            <a:r>
              <a:rPr lang="ru-RU" sz="2600" b="1" dirty="0">
                <a:solidFill>
                  <a:srgbClr val="003399"/>
                </a:solidFill>
                <a:latin typeface="Times New Roman" panose="02020603050405020304" pitchFamily="18" charset="0"/>
                <a:ea typeface="Calibri" panose="020F0502020204030204" pitchFamily="34" charset="0"/>
              </a:rPr>
              <a:t>  (</a:t>
            </a:r>
            <a:r>
              <a:rPr lang="en-US" sz="2600" b="1" i="1" dirty="0">
                <a:solidFill>
                  <a:srgbClr val="003399"/>
                </a:solidFill>
                <a:latin typeface="Times New Roman" panose="02020603050405020304" pitchFamily="18" charset="0"/>
                <a:ea typeface="Calibri" panose="020F0502020204030204" pitchFamily="34" charset="0"/>
              </a:rPr>
              <a:t>x</a:t>
            </a:r>
            <a:r>
              <a:rPr lang="ru-RU" sz="2600" b="1" i="1" dirty="0">
                <a:solidFill>
                  <a:srgbClr val="003399"/>
                </a:solidFill>
                <a:latin typeface="Times New Roman" panose="02020603050405020304" pitchFamily="18" charset="0"/>
                <a:ea typeface="Calibri" panose="020F0502020204030204" pitchFamily="34" charset="0"/>
              </a:rPr>
              <a:t> &amp; </a:t>
            </a:r>
            <a:r>
              <a:rPr lang="ru-RU" sz="2600" b="1" dirty="0">
                <a:solidFill>
                  <a:srgbClr val="003399"/>
                </a:solidFill>
                <a:latin typeface="Times New Roman" panose="02020603050405020304" pitchFamily="18" charset="0"/>
                <a:ea typeface="Calibri" panose="020F0502020204030204" pitchFamily="34" charset="0"/>
              </a:rPr>
              <a:t>45 </a:t>
            </a:r>
            <a:r>
              <a:rPr lang="ru-RU" sz="2600" b="1" dirty="0">
                <a:solidFill>
                  <a:srgbClr val="003399"/>
                </a:solidFill>
                <a:latin typeface="Symbol" panose="05050102010706020507" pitchFamily="18" charset="2"/>
                <a:ea typeface="Calibri" panose="020F0502020204030204" pitchFamily="34" charset="0"/>
              </a:rPr>
              <a:t>¹</a:t>
            </a:r>
            <a:r>
              <a:rPr lang="ru-RU" sz="2600" b="1" dirty="0">
                <a:solidFill>
                  <a:srgbClr val="003399"/>
                </a:solidFill>
                <a:latin typeface="Times New Roman" panose="02020603050405020304" pitchFamily="18" charset="0"/>
                <a:ea typeface="Calibri" panose="020F0502020204030204" pitchFamily="34" charset="0"/>
              </a:rPr>
              <a:t> 0)) </a:t>
            </a:r>
            <a:r>
              <a:rPr lang="ru-RU" sz="2600" b="1" dirty="0">
                <a:solidFill>
                  <a:srgbClr val="003399"/>
                </a:solidFill>
                <a:latin typeface="Times New Roman" panose="02020603050405020304" pitchFamily="18" charset="0"/>
                <a:ea typeface="Calibri" panose="020F0502020204030204" pitchFamily="34" charset="0"/>
                <a:sym typeface="Symbol" panose="05050102010706020507" pitchFamily="18" charset="2"/>
              </a:rPr>
              <a:t></a:t>
            </a:r>
            <a:r>
              <a:rPr lang="ru-RU" sz="2600" b="1" dirty="0">
                <a:solidFill>
                  <a:srgbClr val="003399"/>
                </a:solidFill>
                <a:latin typeface="Times New Roman" panose="02020603050405020304" pitchFamily="18" charset="0"/>
                <a:ea typeface="Calibri" panose="020F0502020204030204" pitchFamily="34" charset="0"/>
              </a:rPr>
              <a:t> ((</a:t>
            </a:r>
            <a:r>
              <a:rPr lang="en-US" sz="2600" b="1" i="1" dirty="0">
                <a:solidFill>
                  <a:srgbClr val="003399"/>
                </a:solidFill>
                <a:latin typeface="Times New Roman" panose="02020603050405020304" pitchFamily="18" charset="0"/>
                <a:ea typeface="Calibri" panose="020F0502020204030204" pitchFamily="34" charset="0"/>
              </a:rPr>
              <a:t>x </a:t>
            </a:r>
            <a:r>
              <a:rPr lang="ru-RU" sz="2600" b="1" dirty="0">
                <a:solidFill>
                  <a:srgbClr val="003399"/>
                </a:solidFill>
                <a:latin typeface="Times New Roman" panose="02020603050405020304" pitchFamily="18" charset="0"/>
                <a:ea typeface="Calibri" panose="020F0502020204030204" pitchFamily="34" charset="0"/>
              </a:rPr>
              <a:t>&amp; 48 =</a:t>
            </a:r>
            <a:r>
              <a:rPr lang="ru-RU" sz="2600" b="1" dirty="0">
                <a:solidFill>
                  <a:srgbClr val="003399"/>
                </a:solidFill>
                <a:latin typeface="Symbol" panose="05050102010706020507" pitchFamily="18" charset="2"/>
                <a:ea typeface="Calibri" panose="020F0502020204030204" pitchFamily="34" charset="0"/>
              </a:rPr>
              <a:t> </a:t>
            </a:r>
            <a:r>
              <a:rPr lang="ru-RU" sz="2600" b="1" dirty="0">
                <a:solidFill>
                  <a:srgbClr val="003399"/>
                </a:solidFill>
                <a:latin typeface="Times New Roman" panose="02020603050405020304" pitchFamily="18" charset="0"/>
                <a:ea typeface="Calibri" panose="020F0502020204030204" pitchFamily="34" charset="0"/>
              </a:rPr>
              <a:t>0) </a:t>
            </a:r>
            <a:r>
              <a:rPr lang="ru-RU" sz="2600" b="1" dirty="0">
                <a:solidFill>
                  <a:srgbClr val="003399"/>
                </a:solidFill>
                <a:latin typeface="Times New Roman" panose="02020603050405020304" pitchFamily="18" charset="0"/>
                <a:ea typeface="Calibri" panose="020F0502020204030204" pitchFamily="34" charset="0"/>
                <a:sym typeface="Symbol" panose="05050102010706020507" pitchFamily="18" charset="2"/>
              </a:rPr>
              <a:t></a:t>
            </a:r>
            <a:r>
              <a:rPr lang="ru-RU" sz="2600" b="1" dirty="0">
                <a:solidFill>
                  <a:srgbClr val="003399"/>
                </a:solidFill>
                <a:latin typeface="Times New Roman" panose="02020603050405020304" pitchFamily="18" charset="0"/>
                <a:ea typeface="Calibri" panose="020F0502020204030204" pitchFamily="34" charset="0"/>
              </a:rPr>
              <a:t> (</a:t>
            </a:r>
            <a:r>
              <a:rPr lang="en-US" sz="2600" b="1" i="1" dirty="0">
                <a:solidFill>
                  <a:srgbClr val="003399"/>
                </a:solidFill>
                <a:latin typeface="Times New Roman" panose="02020603050405020304" pitchFamily="18" charset="0"/>
                <a:ea typeface="Calibri" panose="020F0502020204030204" pitchFamily="34" charset="0"/>
              </a:rPr>
              <a:t>x </a:t>
            </a:r>
            <a:r>
              <a:rPr lang="ru-RU" sz="2600" b="1" dirty="0">
                <a:solidFill>
                  <a:srgbClr val="003399"/>
                </a:solidFill>
                <a:latin typeface="Times New Roman" panose="02020603050405020304" pitchFamily="18" charset="0"/>
                <a:ea typeface="Calibri" panose="020F0502020204030204" pitchFamily="34" charset="0"/>
              </a:rPr>
              <a:t>&amp; </a:t>
            </a:r>
            <a:r>
              <a:rPr lang="ru-RU" sz="2600" b="1" i="1" dirty="0">
                <a:solidFill>
                  <a:srgbClr val="003399"/>
                </a:solidFill>
                <a:latin typeface="Times New Roman" panose="02020603050405020304" pitchFamily="18" charset="0"/>
                <a:ea typeface="Calibri" panose="020F0502020204030204" pitchFamily="34" charset="0"/>
              </a:rPr>
              <a:t>A</a:t>
            </a:r>
            <a:r>
              <a:rPr lang="ru-RU" sz="2600" b="1" dirty="0">
                <a:solidFill>
                  <a:srgbClr val="003399"/>
                </a:solidFill>
                <a:latin typeface="Times New Roman" panose="02020603050405020304" pitchFamily="18" charset="0"/>
                <a:ea typeface="Calibri" panose="020F0502020204030204" pitchFamily="34" charset="0"/>
              </a:rPr>
              <a:t> </a:t>
            </a:r>
            <a:r>
              <a:rPr lang="ru-RU" sz="2600" b="1" dirty="0">
                <a:solidFill>
                  <a:srgbClr val="003399"/>
                </a:solidFill>
                <a:latin typeface="Symbol" panose="05050102010706020507" pitchFamily="18" charset="2"/>
                <a:ea typeface="Calibri" panose="020F0502020204030204" pitchFamily="34" charset="0"/>
              </a:rPr>
              <a:t>¹ </a:t>
            </a:r>
            <a:r>
              <a:rPr lang="ru-RU" sz="2600" b="1" dirty="0">
                <a:solidFill>
                  <a:srgbClr val="003399"/>
                </a:solidFill>
                <a:latin typeface="Times New Roman" panose="02020603050405020304" pitchFamily="18" charset="0"/>
                <a:ea typeface="Calibri" panose="020F0502020204030204" pitchFamily="34" charset="0"/>
              </a:rPr>
              <a:t>0))</a:t>
            </a:r>
            <a:endParaRPr lang="ru-RU" sz="2600" b="1" dirty="0">
              <a:solidFill>
                <a:srgbClr val="003399"/>
              </a:solidFill>
              <a:latin typeface="Cambria" panose="02040503050406030204" pitchFamily="18" charset="0"/>
              <a:ea typeface="Times New Roman" panose="02020603050405020304" pitchFamily="18" charset="0"/>
            </a:endParaRPr>
          </a:p>
          <a:p>
            <a:pPr>
              <a:lnSpc>
                <a:spcPct val="115000"/>
              </a:lnSpc>
              <a:spcBef>
                <a:spcPts val="1200"/>
              </a:spcBef>
              <a:spcAft>
                <a:spcPts val="300"/>
              </a:spcAft>
            </a:pPr>
            <a:r>
              <a:rPr lang="ru-RU" sz="2800" i="1" dirty="0" smtClean="0">
                <a:latin typeface="Arial" panose="020B0604020202020204" pitchFamily="34" charset="0"/>
                <a:ea typeface="Calibri" panose="020F0502020204030204" pitchFamily="34" charset="0"/>
                <a:cs typeface="Arial" panose="020B0604020202020204" pitchFamily="34" charset="0"/>
              </a:rPr>
              <a:t>тождественно истинно (то есть принимает значение 1 при любом натуральном значении переменной X)?</a:t>
            </a:r>
            <a:endParaRPr lang="ru-RU" sz="2800" b="1" dirty="0" smtClean="0">
              <a:latin typeface="Arial" panose="020B0604020202020204" pitchFamily="34" charset="0"/>
              <a:ea typeface="Times New Roman" panose="02020603050405020304" pitchFamily="18" charset="0"/>
              <a:cs typeface="Arial" panose="020B0604020202020204" pitchFamily="34" charset="0"/>
            </a:endParaRPr>
          </a:p>
          <a:p>
            <a:endParaRPr lang="ru-RU" dirty="0"/>
          </a:p>
        </p:txBody>
      </p:sp>
      <p:pic>
        <p:nvPicPr>
          <p:cNvPr id="3" name="Рисунок 2"/>
          <p:cNvPicPr>
            <a:picLocks noChangeAspect="1"/>
          </p:cNvPicPr>
          <p:nvPr/>
        </p:nvPicPr>
        <p:blipFill>
          <a:blip r:embed="rId2"/>
          <a:stretch>
            <a:fillRect/>
          </a:stretch>
        </p:blipFill>
        <p:spPr>
          <a:xfrm>
            <a:off x="361056" y="1705880"/>
            <a:ext cx="8243392" cy="5152120"/>
          </a:xfrm>
          <a:prstGeom prst="rect">
            <a:avLst/>
          </a:prstGeom>
        </p:spPr>
      </p:pic>
    </p:spTree>
    <p:extLst>
      <p:ext uri="{BB962C8B-B14F-4D97-AF65-F5344CB8AC3E}">
        <p14:creationId xmlns:p14="http://schemas.microsoft.com/office/powerpoint/2010/main" val="263993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normAutofit fontScale="90000"/>
          </a:bodyPr>
          <a:lstStyle/>
          <a:p>
            <a:r>
              <a:rPr lang="ru-RU" altLang="ru-RU" dirty="0" smtClean="0"/>
              <a:t>Общий подход к решению</a:t>
            </a:r>
          </a:p>
        </p:txBody>
      </p:sp>
      <p:sp>
        <p:nvSpPr>
          <p:cNvPr id="4" name="Прямоугольник 3"/>
          <p:cNvSpPr/>
          <p:nvPr/>
        </p:nvSpPr>
        <p:spPr>
          <a:xfrm>
            <a:off x="539552" y="876300"/>
            <a:ext cx="8420100" cy="3816350"/>
          </a:xfrm>
          <a:prstGeom prst="rect">
            <a:avLst/>
          </a:prstGeom>
        </p:spPr>
        <p:txBody>
          <a:bodyPr>
            <a:spAutoFit/>
          </a:bodyPr>
          <a:lstStyle/>
          <a:p>
            <a:pPr marL="457200" indent="-457200">
              <a:spcAft>
                <a:spcPts val="1200"/>
              </a:spcAft>
              <a:buFont typeface="+mj-lt"/>
              <a:buAutoNum type="arabicPeriod"/>
              <a:defRPr/>
            </a:pPr>
            <a:r>
              <a:rPr lang="ru-RU" sz="3200" dirty="0"/>
              <a:t>Свести задачу к одной из базовых задач</a:t>
            </a:r>
          </a:p>
          <a:p>
            <a:pPr>
              <a:spcAft>
                <a:spcPts val="1200"/>
              </a:spcAft>
              <a:defRPr/>
            </a:pPr>
            <a:r>
              <a:rPr lang="ru-RU" sz="3200" b="1" dirty="0"/>
              <a:t>      Задача 1</a:t>
            </a:r>
            <a:r>
              <a:rPr lang="ru-RU" sz="3200" dirty="0"/>
              <a:t>.</a:t>
            </a:r>
            <a:endParaRPr lang="ru-RU" sz="3200" b="1" dirty="0"/>
          </a:p>
          <a:p>
            <a:pPr>
              <a:spcAft>
                <a:spcPts val="1200"/>
              </a:spcAft>
              <a:defRPr/>
            </a:pPr>
            <a:r>
              <a:rPr lang="ru-RU" sz="3200" b="1" dirty="0"/>
              <a:t>      Задача 2</a:t>
            </a:r>
            <a:r>
              <a:rPr lang="ru-RU" sz="3200" dirty="0"/>
              <a:t>.</a:t>
            </a:r>
          </a:p>
          <a:p>
            <a:pPr marL="457200" indent="-457200">
              <a:spcAft>
                <a:spcPts val="1200"/>
              </a:spcAft>
              <a:buFont typeface="+mj-lt"/>
              <a:buAutoNum type="arabicPeriod" startAt="2"/>
              <a:defRPr/>
            </a:pPr>
            <a:r>
              <a:rPr lang="ru-RU" sz="3200" dirty="0"/>
              <a:t>Использовать готовое решение:</a:t>
            </a:r>
          </a:p>
          <a:p>
            <a:pPr>
              <a:spcAft>
                <a:spcPts val="1200"/>
              </a:spcAft>
              <a:defRPr/>
            </a:pPr>
            <a:r>
              <a:rPr lang="ru-RU" sz="3200" b="1" dirty="0"/>
              <a:t>      Задача 1</a:t>
            </a:r>
            <a:r>
              <a:rPr lang="ru-RU" sz="3200" dirty="0"/>
              <a:t>.</a:t>
            </a:r>
            <a:endParaRPr lang="ru-RU" sz="3200" b="1" dirty="0"/>
          </a:p>
          <a:p>
            <a:pPr>
              <a:spcAft>
                <a:spcPts val="1200"/>
              </a:spcAft>
              <a:defRPr/>
            </a:pPr>
            <a:r>
              <a:rPr lang="ru-RU" sz="3200" b="1" dirty="0"/>
              <a:t>      Задача 2</a:t>
            </a:r>
            <a:r>
              <a:rPr lang="ru-RU" sz="3200" dirty="0"/>
              <a:t>.</a:t>
            </a:r>
            <a:r>
              <a:rPr lang="ru-RU" sz="3200" i="1" dirty="0"/>
              <a:t> </a:t>
            </a:r>
            <a:endParaRPr lang="ru-RU" sz="2400" dirty="0"/>
          </a:p>
        </p:txBody>
      </p:sp>
      <p:graphicFrame>
        <p:nvGraphicFramePr>
          <p:cNvPr id="5122" name="Object 2"/>
          <p:cNvGraphicFramePr>
            <a:graphicFrameLocks noChangeAspect="1"/>
          </p:cNvGraphicFramePr>
          <p:nvPr/>
        </p:nvGraphicFramePr>
        <p:xfrm>
          <a:off x="3163888" y="1393825"/>
          <a:ext cx="5348287" cy="708025"/>
        </p:xfrm>
        <a:graphic>
          <a:graphicData uri="http://schemas.openxmlformats.org/presentationml/2006/ole">
            <mc:AlternateContent xmlns:mc="http://schemas.openxmlformats.org/markup-compatibility/2006">
              <mc:Choice xmlns:v="urn:schemas-microsoft-com:vml" Requires="v">
                <p:oleObj spid="_x0000_s1058" name="Формула" r:id="rId3" imgW="1727200" imgH="228600" progId="Equation.3">
                  <p:embed/>
                </p:oleObj>
              </mc:Choice>
              <mc:Fallback>
                <p:oleObj name="Формула" r:id="rId3" imgW="1727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888" y="1393825"/>
                        <a:ext cx="5348287"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9"/>
          <p:cNvGraphicFramePr>
            <a:graphicFrameLocks noChangeAspect="1"/>
          </p:cNvGraphicFramePr>
          <p:nvPr/>
        </p:nvGraphicFramePr>
        <p:xfrm>
          <a:off x="3144838" y="2016125"/>
          <a:ext cx="5386387" cy="708025"/>
        </p:xfrm>
        <a:graphic>
          <a:graphicData uri="http://schemas.openxmlformats.org/presentationml/2006/ole">
            <mc:AlternateContent xmlns:mc="http://schemas.openxmlformats.org/markup-compatibility/2006">
              <mc:Choice xmlns:v="urn:schemas-microsoft-com:vml" Requires="v">
                <p:oleObj spid="_x0000_s1059" name="Формула" r:id="rId5" imgW="1739900" imgH="228600" progId="Equation.3">
                  <p:embed/>
                </p:oleObj>
              </mc:Choice>
              <mc:Fallback>
                <p:oleObj name="Формула" r:id="rId5" imgW="17399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4838" y="2016125"/>
                        <a:ext cx="5386387"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10"/>
          <p:cNvGraphicFramePr>
            <a:graphicFrameLocks noChangeAspect="1"/>
          </p:cNvGraphicFramePr>
          <p:nvPr/>
        </p:nvGraphicFramePr>
        <p:xfrm>
          <a:off x="3178175" y="3311525"/>
          <a:ext cx="1887538" cy="708025"/>
        </p:xfrm>
        <a:graphic>
          <a:graphicData uri="http://schemas.openxmlformats.org/presentationml/2006/ole">
            <mc:AlternateContent xmlns:mc="http://schemas.openxmlformats.org/markup-compatibility/2006">
              <mc:Choice xmlns:v="urn:schemas-microsoft-com:vml" Requires="v">
                <p:oleObj spid="_x0000_s1060" name="Формула" r:id="rId7" imgW="609600" imgH="228600" progId="Equation.3">
                  <p:embed/>
                </p:oleObj>
              </mc:Choice>
              <mc:Fallback>
                <p:oleObj name="Формула" r:id="rId7" imgW="6096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3311525"/>
                        <a:ext cx="188753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1"/>
          <p:cNvGraphicFramePr>
            <a:graphicFrameLocks noChangeAspect="1"/>
          </p:cNvGraphicFramePr>
          <p:nvPr/>
        </p:nvGraphicFramePr>
        <p:xfrm>
          <a:off x="3136900" y="3984625"/>
          <a:ext cx="1768475" cy="708025"/>
        </p:xfrm>
        <a:graphic>
          <a:graphicData uri="http://schemas.openxmlformats.org/presentationml/2006/ole">
            <mc:AlternateContent xmlns:mc="http://schemas.openxmlformats.org/markup-compatibility/2006">
              <mc:Choice xmlns:v="urn:schemas-microsoft-com:vml" Requires="v">
                <p:oleObj spid="_x0000_s1061" name="Формула" r:id="rId9" imgW="571252" imgH="228501" progId="Equation.3">
                  <p:embed/>
                </p:oleObj>
              </mc:Choice>
              <mc:Fallback>
                <p:oleObj name="Формула" r:id="rId9" imgW="571252"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6900" y="3984625"/>
                        <a:ext cx="176847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35439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dissolve">
                                      <p:cBhvr>
                                        <p:cTn id="10" dur="500"/>
                                        <p:tgtEl>
                                          <p:spTgt spid="51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dissolve">
                                      <p:cBhvr>
                                        <p:cTn id="18" dur="500"/>
                                        <p:tgtEl>
                                          <p:spTgt spid="51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ssolve">
                                      <p:cBhvr>
                                        <p:cTn id="23" dur="500"/>
                                        <p:tgtEl>
                                          <p:spTgt spid="4">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dissolve">
                                      <p:cBhvr>
                                        <p:cTn id="26" dur="500"/>
                                        <p:tgtEl>
                                          <p:spTgt spid="4">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dissolve">
                                      <p:cBhvr>
                                        <p:cTn id="29" dur="500"/>
                                        <p:tgtEl>
                                          <p:spTgt spid="4">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dissolve">
                                      <p:cBhvr>
                                        <p:cTn id="32" dur="500"/>
                                        <p:tgtEl>
                                          <p:spTgt spid="5124"/>
                                        </p:tgtEl>
                                      </p:cBhvr>
                                    </p:animEffect>
                                  </p:childTnLst>
                                </p:cTn>
                              </p:par>
                              <p:par>
                                <p:cTn id="33" presetID="9" presetClass="entr" presetSubtype="0" fill="hold" nodeType="withEffect">
                                  <p:stCondLst>
                                    <p:cond delay="0"/>
                                  </p:stCondLst>
                                  <p:childTnLst>
                                    <p:set>
                                      <p:cBhvr>
                                        <p:cTn id="34" dur="1" fill="hold">
                                          <p:stCondLst>
                                            <p:cond delay="0"/>
                                          </p:stCondLst>
                                        </p:cTn>
                                        <p:tgtEl>
                                          <p:spTgt spid="5125"/>
                                        </p:tgtEl>
                                        <p:attrNameLst>
                                          <p:attrName>style.visibility</p:attrName>
                                        </p:attrNameLst>
                                      </p:cBhvr>
                                      <p:to>
                                        <p:strVal val="visible"/>
                                      </p:to>
                                    </p:set>
                                    <p:animEffect transition="in" filter="dissolve">
                                      <p:cBhvr>
                                        <p:cTn id="35"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TotalTime>
  <Words>1940</Words>
  <Application>Microsoft Office PowerPoint</Application>
  <PresentationFormat>Экран (4:3)</PresentationFormat>
  <Paragraphs>173</Paragraphs>
  <Slides>25</Slides>
  <Notes>0</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25</vt:i4>
      </vt:variant>
    </vt:vector>
  </HeadingPairs>
  <TitlesOfParts>
    <vt:vector size="37" baseType="lpstr">
      <vt:lpstr>Arial</vt:lpstr>
      <vt:lpstr>Calibri</vt:lpstr>
      <vt:lpstr>Calibri Light</vt:lpstr>
      <vt:lpstr>Cambria</vt:lpstr>
      <vt:lpstr>Cambria Math</vt:lpstr>
      <vt:lpstr>Symbol</vt:lpstr>
      <vt:lpstr>Times New Roman</vt:lpstr>
      <vt:lpstr>Times New Roman, serif</vt:lpstr>
      <vt:lpstr>Wingdings 2</vt:lpstr>
      <vt:lpstr>Тема Office</vt:lpstr>
      <vt:lpstr>Формула</vt:lpstr>
      <vt:lpstr>Microsoft Equation 3.0</vt:lpstr>
      <vt:lpstr> Учитель информатики МБОУ «Школа №70» Халаманова Т.Ю.  2016                 </vt:lpstr>
      <vt:lpstr> Важно не количество знаний,  а качество их. Можно знать очень  многое, не зная самого нужного.   Л. Н. Толстой </vt:lpstr>
      <vt:lpstr>Структурные изменения за 2015-2016 гг</vt:lpstr>
      <vt:lpstr>Основные направления</vt:lpstr>
      <vt:lpstr>Задание 5 (89%)</vt:lpstr>
      <vt:lpstr>Задание 11 (25,7%)</vt:lpstr>
      <vt:lpstr>Задание 18 (11,3%)</vt:lpstr>
      <vt:lpstr>Задание 18 (11,3%)</vt:lpstr>
      <vt:lpstr>Общий подход к решению</vt:lpstr>
      <vt:lpstr>Задание 23 (9,4%)</vt:lpstr>
      <vt:lpstr>Задание 24 (42%)</vt:lpstr>
      <vt:lpstr>Пример</vt:lpstr>
      <vt:lpstr>Презентация PowerPoint</vt:lpstr>
      <vt:lpstr>Презентация PowerPoint</vt:lpstr>
      <vt:lpstr>Задание 25 (36,2%)</vt:lpstr>
      <vt:lpstr>Пример</vt:lpstr>
      <vt:lpstr>Презентация PowerPoint</vt:lpstr>
      <vt:lpstr>Презентация PowerPoint</vt:lpstr>
      <vt:lpstr>Задание 26 (37,8%)</vt:lpstr>
      <vt:lpstr>Задание 26</vt:lpstr>
      <vt:lpstr>Задание 27 (36,2%)</vt:lpstr>
      <vt:lpstr>Задание 27</vt:lpstr>
      <vt:lpstr>Презентация PowerPoint</vt:lpstr>
      <vt:lpstr>Подготовка на уроке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люда</dc:creator>
  <cp:lastModifiedBy>Dom</cp:lastModifiedBy>
  <cp:revision>47</cp:revision>
  <cp:lastPrinted>2016-04-23T14:21:16Z</cp:lastPrinted>
  <dcterms:created xsi:type="dcterms:W3CDTF">2014-11-15T13:11:43Z</dcterms:created>
  <dcterms:modified xsi:type="dcterms:W3CDTF">2016-04-23T16:20:00Z</dcterms:modified>
</cp:coreProperties>
</file>